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2" r:id="rId2"/>
    <p:sldId id="392" r:id="rId3"/>
    <p:sldId id="393" r:id="rId4"/>
    <p:sldId id="394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7" r:id="rId13"/>
    <p:sldId id="378" r:id="rId14"/>
    <p:sldId id="379" r:id="rId15"/>
    <p:sldId id="380" r:id="rId16"/>
    <p:sldId id="381" r:id="rId17"/>
    <p:sldId id="391" r:id="rId18"/>
    <p:sldId id="396" r:id="rId19"/>
    <p:sldId id="294" r:id="rId20"/>
    <p:sldId id="321" r:id="rId21"/>
    <p:sldId id="339" r:id="rId22"/>
    <p:sldId id="387" r:id="rId23"/>
    <p:sldId id="338" r:id="rId24"/>
    <p:sldId id="337" r:id="rId25"/>
    <p:sldId id="336" r:id="rId26"/>
    <p:sldId id="335" r:id="rId27"/>
    <p:sldId id="334" r:id="rId28"/>
    <p:sldId id="333" r:id="rId29"/>
    <p:sldId id="375" r:id="rId30"/>
    <p:sldId id="376" r:id="rId31"/>
    <p:sldId id="385" r:id="rId32"/>
    <p:sldId id="386" r:id="rId33"/>
    <p:sldId id="332" r:id="rId34"/>
    <p:sldId id="331" r:id="rId35"/>
    <p:sldId id="330" r:id="rId36"/>
    <p:sldId id="326" r:id="rId37"/>
    <p:sldId id="327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89" r:id="rId47"/>
    <p:sldId id="362" r:id="rId48"/>
    <p:sldId id="363" r:id="rId49"/>
    <p:sldId id="356" r:id="rId50"/>
    <p:sldId id="357" r:id="rId51"/>
    <p:sldId id="358" r:id="rId52"/>
    <p:sldId id="359" r:id="rId53"/>
    <p:sldId id="354" r:id="rId54"/>
    <p:sldId id="355" r:id="rId55"/>
    <p:sldId id="388" r:id="rId56"/>
    <p:sldId id="364" r:id="rId57"/>
    <p:sldId id="365" r:id="rId58"/>
    <p:sldId id="360" r:id="rId59"/>
    <p:sldId id="361" r:id="rId60"/>
    <p:sldId id="297" r:id="rId61"/>
  </p:sldIdLst>
  <p:sldSz cx="9144000" cy="6858000" type="screen4x3"/>
  <p:notesSz cx="6858000" cy="9144000"/>
  <p:embeddedFontLst>
    <p:embeddedFont>
      <p:font typeface="맑은 고딕" panose="020B0503020000020004" pitchFamily="34" charset="-127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alibri Light" panose="020F0302020204030204" pitchFamily="34" charset="0"/>
      <p:regular r:id="rId70"/>
      <p:italic r:id="rId7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6573"/>
    <a:srgbClr val="88A8B7"/>
    <a:srgbClr val="47624F"/>
    <a:srgbClr val="E9552D"/>
    <a:srgbClr val="FFF862"/>
    <a:srgbClr val="B4E16A"/>
    <a:srgbClr val="0047A2"/>
    <a:srgbClr val="027CD7"/>
    <a:srgbClr val="DC9955"/>
    <a:srgbClr val="EAC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 varScale="1">
        <p:scale>
          <a:sx n="113" d="100"/>
          <a:sy n="113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3.fntdata"/><Relationship Id="rId74" Type="http://schemas.openxmlformats.org/officeDocument/2006/relationships/theme" Target="theme/theme1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069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323528" y="2060848"/>
            <a:ext cx="3600400" cy="2074250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400" kern="1200" baseline="0" dirty="0">
                <a:gradFill>
                  <a:gsLst>
                    <a:gs pos="2083">
                      <a:schemeClr val="bg1"/>
                    </a:gs>
                    <a:gs pos="8750">
                      <a:schemeClr val="bg1"/>
                    </a:gs>
                  </a:gsLst>
                  <a:lin ang="5400000" scaled="0"/>
                </a:gra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58800" y="353694"/>
            <a:ext cx="823807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45657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99533" y="1320799"/>
            <a:ext cx="8103115" cy="4717345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21336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500834"/>
            <a:ext cx="28956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500834"/>
            <a:ext cx="2133600" cy="220641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558800" y="353694"/>
            <a:ext cx="8238070" cy="79690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rgbClr val="45657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idx="1"/>
          </p:nvPr>
        </p:nvSpPr>
        <p:spPr>
          <a:xfrm>
            <a:off x="499533" y="1320799"/>
            <a:ext cx="8103115" cy="4717345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6" name="제목 1"/>
          <p:cNvSpPr>
            <a:spLocks noGrp="1"/>
          </p:cNvSpPr>
          <p:nvPr>
            <p:ph type="ctrTitle"/>
          </p:nvPr>
        </p:nvSpPr>
        <p:spPr>
          <a:xfrm>
            <a:off x="432050" y="908720"/>
            <a:ext cx="3563886" cy="3050132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000" kern="1200" baseline="0" dirty="0">
                <a:gradFill>
                  <a:gsLst>
                    <a:gs pos="45833">
                      <a:schemeClr val="bg1"/>
                    </a:gs>
                    <a:gs pos="39000">
                      <a:schemeClr val="bg1"/>
                    </a:gs>
                  </a:gsLst>
                  <a:lin ang="5400000" scaled="0"/>
                </a:gra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19026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062021"/>
            <a:ext cx="8229600" cy="528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2021-11-20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29396"/>
            <a:ext cx="2895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29396"/>
            <a:ext cx="2133600" cy="292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</p:sldLayoutIdLst>
  <p:txStyles>
    <p:titleStyle>
      <a:lvl1pPr algn="l" defTabSz="914400" rtl="0" eaLnBrk="1" latinLnBrk="1" hangingPunct="1">
        <a:spcBef>
          <a:spcPct val="0"/>
        </a:spcBef>
        <a:buNone/>
        <a:defRPr lang="ko-KR" altLang="en-US" sz="35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25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lang="ko-KR" altLang="en-US" sz="18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lang="ko-KR" altLang="en-US" sz="18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142844" y="1844824"/>
            <a:ext cx="4176464" cy="2074250"/>
          </a:xfrm>
        </p:spPr>
        <p:txBody>
          <a:bodyPr/>
          <a:lstStyle/>
          <a:p>
            <a:r>
              <a:rPr lang="en-US" altLang="ko-KR" sz="3600" dirty="0" smtClean="0"/>
              <a:t>Using Your Smartphone for High Adventure Photography</a:t>
            </a:r>
            <a:endParaRPr lang="ko-KR" altLang="en-US" sz="3600" b="1" dirty="0"/>
          </a:p>
        </p:txBody>
      </p:sp>
      <p:sp>
        <p:nvSpPr>
          <p:cNvPr id="18" name="직사각형 17"/>
          <p:cNvSpPr/>
          <p:nvPr/>
        </p:nvSpPr>
        <p:spPr>
          <a:xfrm>
            <a:off x="142844" y="4221088"/>
            <a:ext cx="35656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chemeClr val="bg1">
                    <a:alpha val="6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Terry McKibben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chemeClr val="bg1">
                    <a:alpha val="6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Assistant Scoutmaster Troop 344/9344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chemeClr val="bg1">
                    <a:alpha val="6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Pemberville, OH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chemeClr val="bg1">
                    <a:alpha val="60000"/>
                  </a:schemeClr>
                </a:solidFill>
                <a:latin typeface="+mj-lt"/>
                <a:ea typeface="맑은 고딕" pitchFamily="50" charset="-127"/>
                <a:cs typeface="굴림" pitchFamily="50" charset="-127"/>
              </a:rPr>
              <a:t>troop344leaders@gmail.com</a:t>
            </a:r>
            <a:endParaRPr kumimoji="1" lang="en-US" altLang="ko-KR" sz="1400" dirty="0">
              <a:solidFill>
                <a:schemeClr val="bg1">
                  <a:alpha val="60000"/>
                </a:schemeClr>
              </a:solidFill>
              <a:latin typeface="+mj-lt"/>
              <a:ea typeface="맑은 고딕" pitchFamily="50" charset="-127"/>
              <a:cs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Aperture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4872301"/>
            <a:ext cx="8120486" cy="116584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Most in-built mobile phone cameras come with a wider aperture (lower f-stop). </a:t>
            </a:r>
            <a:r>
              <a:rPr lang="en-US" i="0" dirty="0" smtClean="0">
                <a:latin typeface="+mn-lt"/>
              </a:rPr>
              <a:t>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best aperture to have for a smartphone camera is something between f/1.6 or f/1.8, </a:t>
            </a:r>
            <a:r>
              <a:rPr lang="en-US" i="0" dirty="0" smtClean="0">
                <a:latin typeface="+mn-lt"/>
              </a:rPr>
              <a:t>as   </a:t>
            </a:r>
            <a:r>
              <a:rPr lang="en-US" i="0" dirty="0">
                <a:latin typeface="+mn-lt"/>
              </a:rPr>
              <a:t>these lenses will be able to let in more </a:t>
            </a:r>
            <a:r>
              <a:rPr lang="en-US" i="0" dirty="0" smtClean="0">
                <a:latin typeface="+mn-lt"/>
              </a:rPr>
              <a:t>light, which can help you to produce better shots in   dark lighting </a:t>
            </a:r>
            <a:r>
              <a:rPr lang="en-US" i="0" dirty="0">
                <a:latin typeface="+mn-lt"/>
              </a:rPr>
              <a:t>conditions.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51" y="1295316"/>
            <a:ext cx="7884368" cy="34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Flagship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5013176"/>
            <a:ext cx="8032907" cy="172819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Once a year, smartphone companies introduce their flagship models onto the market.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These </a:t>
            </a:r>
            <a:r>
              <a:rPr lang="en-US" i="0" dirty="0">
                <a:latin typeface="+mn-lt"/>
              </a:rPr>
              <a:t>phones usually possess the best specifications for that company’s mobile </a:t>
            </a:r>
            <a:r>
              <a:rPr lang="en-US" i="0" dirty="0" smtClean="0">
                <a:latin typeface="+mn-lt"/>
              </a:rPr>
              <a:t>phone         </a:t>
            </a:r>
            <a:r>
              <a:rPr lang="en-US" i="0" dirty="0">
                <a:latin typeface="+mn-lt"/>
              </a:rPr>
              <a:t>technology at that moment in time.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They’ll </a:t>
            </a:r>
            <a:r>
              <a:rPr lang="en-US" i="0" dirty="0">
                <a:latin typeface="+mn-lt"/>
              </a:rPr>
              <a:t>often contain the company’s best camera, their best battery, best microchips and </a:t>
            </a:r>
            <a:r>
              <a:rPr lang="en-US" i="0" dirty="0" smtClean="0">
                <a:latin typeface="+mn-lt"/>
              </a:rPr>
              <a:t>    more</a:t>
            </a:r>
            <a:r>
              <a:rPr lang="en-US" i="0" dirty="0">
                <a:latin typeface="+mn-lt"/>
              </a:rPr>
              <a:t>, which can be useful if you want to be at the forefront of developments.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96752"/>
            <a:ext cx="7236296" cy="365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4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115616" y="3187296"/>
            <a:ext cx="3096344" cy="119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300" dirty="0" smtClean="0">
                <a:solidFill>
                  <a:srgbClr val="456573"/>
                </a:solidFill>
                <a:latin typeface="+mj-lt"/>
              </a:rPr>
              <a:t>SnapSeed(Free</a:t>
            </a:r>
            <a:r>
              <a:rPr lang="en-US" sz="1300" dirty="0">
                <a:solidFill>
                  <a:srgbClr val="456573"/>
                </a:solidFill>
                <a:latin typeface="+mj-lt"/>
              </a:rPr>
              <a:t>)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300" dirty="0" smtClean="0">
                <a:solidFill>
                  <a:srgbClr val="456573"/>
                </a:solidFill>
                <a:latin typeface="+mj-lt"/>
              </a:rPr>
              <a:t>VSCO Cam </a:t>
            </a:r>
            <a:r>
              <a:rPr lang="en-US" sz="1300" dirty="0">
                <a:solidFill>
                  <a:srgbClr val="456573"/>
                </a:solidFill>
                <a:latin typeface="+mj-lt"/>
              </a:rPr>
              <a:t>(Free)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300" dirty="0" smtClean="0">
                <a:solidFill>
                  <a:srgbClr val="456573"/>
                </a:solidFill>
                <a:latin typeface="+mj-lt"/>
              </a:rPr>
              <a:t>ProCamera </a:t>
            </a:r>
            <a:r>
              <a:rPr lang="en-US" sz="1300" dirty="0">
                <a:solidFill>
                  <a:srgbClr val="456573"/>
                </a:solidFill>
                <a:latin typeface="+mj-lt"/>
              </a:rPr>
              <a:t>(Free)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300" dirty="0" smtClean="0">
                <a:solidFill>
                  <a:srgbClr val="456573"/>
                </a:solidFill>
                <a:latin typeface="+mj-lt"/>
              </a:rPr>
              <a:t>Afterlight (Free)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300" dirty="0" smtClean="0">
                <a:solidFill>
                  <a:srgbClr val="456573"/>
                </a:solidFill>
                <a:latin typeface="+mj-lt"/>
              </a:rPr>
              <a:t>Camera+ ($2.99)</a:t>
            </a:r>
            <a:endParaRPr lang="en-US" sz="1300" dirty="0">
              <a:solidFill>
                <a:srgbClr val="456573"/>
              </a:solidFill>
              <a:latin typeface="+mj-lt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0" y="1623675"/>
            <a:ext cx="4860032" cy="1515019"/>
            <a:chOff x="0" y="1623675"/>
            <a:chExt cx="4860032" cy="1515019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515019"/>
              <a:chOff x="3169808" y="1321198"/>
              <a:chExt cx="3757406" cy="1515019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02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24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Use a 3</a:t>
                </a:r>
                <a:r>
                  <a:rPr kumimoji="1" lang="en-US" altLang="ko-KR" sz="2400" b="1" baseline="30000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rd</a:t>
                </a:r>
                <a:r>
                  <a:rPr kumimoji="1" lang="en-US" altLang="ko-KR" sz="24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 Party Camera App</a:t>
                </a:r>
                <a:endParaRPr kumimoji="1" lang="en-US" altLang="ko-KR" sz="24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282219"/>
                <a:ext cx="296531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If your default camera app lacks any of the basic       features, download a third-party camera app.            These apps can unlock a ton of functionality.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94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Perfect Your Shots with Free/Low-Cost Photo Editing Apps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216483" cy="23405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Snapseed</a:t>
            </a:r>
            <a:r>
              <a:rPr lang="en-US" i="0" dirty="0">
                <a:latin typeface="+mn-lt"/>
              </a:rPr>
              <a:t>, VSCO Cam, </a:t>
            </a:r>
            <a:r>
              <a:rPr lang="en-US" i="0" dirty="0" smtClean="0">
                <a:latin typeface="+mn-lt"/>
              </a:rPr>
              <a:t>ProCamera, and           Afterlight are </a:t>
            </a:r>
            <a:r>
              <a:rPr lang="en-US" i="0" dirty="0" smtClean="0">
                <a:latin typeface="+mn-lt"/>
              </a:rPr>
              <a:t>great photo editing apps.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you’re willing to spend a few bucks, you </a:t>
            </a:r>
            <a:r>
              <a:rPr lang="en-US" i="0" dirty="0" smtClean="0">
                <a:latin typeface="+mn-lt"/>
              </a:rPr>
              <a:t>   might </a:t>
            </a:r>
            <a:r>
              <a:rPr lang="en-US" i="0" dirty="0">
                <a:latin typeface="+mn-lt"/>
              </a:rPr>
              <a:t>try </a:t>
            </a:r>
            <a:r>
              <a:rPr lang="en-US" i="0" dirty="0" smtClean="0">
                <a:latin typeface="+mn-lt"/>
              </a:rPr>
              <a:t>Camera+.</a:t>
            </a:r>
            <a:endParaRPr lang="en-US" i="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Subtlety </a:t>
            </a:r>
            <a:r>
              <a:rPr lang="en-US" i="0" dirty="0">
                <a:latin typeface="+mn-lt"/>
              </a:rPr>
              <a:t>is </a:t>
            </a:r>
            <a:r>
              <a:rPr lang="en-US" i="0" dirty="0" smtClean="0">
                <a:latin typeface="+mn-lt"/>
              </a:rPr>
              <a:t>key and your </a:t>
            </a:r>
            <a:r>
              <a:rPr lang="en-US" i="0" dirty="0">
                <a:latin typeface="+mn-lt"/>
              </a:rPr>
              <a:t>goal should be to </a:t>
            </a:r>
            <a:r>
              <a:rPr lang="en-US" i="0" dirty="0" smtClean="0">
                <a:latin typeface="+mn-lt"/>
              </a:rPr>
              <a:t>    create </a:t>
            </a:r>
            <a:r>
              <a:rPr lang="en-US" i="0" dirty="0">
                <a:latin typeface="+mn-lt"/>
              </a:rPr>
              <a:t>the impression that you haven’t </a:t>
            </a:r>
            <a:r>
              <a:rPr lang="en-US" i="0" dirty="0" smtClean="0">
                <a:latin typeface="+mn-lt"/>
              </a:rPr>
              <a:t>         adjusted </a:t>
            </a:r>
            <a:r>
              <a:rPr lang="en-US" i="0" dirty="0">
                <a:latin typeface="+mn-lt"/>
              </a:rPr>
              <a:t>anything at </a:t>
            </a:r>
            <a:r>
              <a:rPr lang="en-US" i="0" dirty="0" smtClean="0">
                <a:latin typeface="+mn-lt"/>
              </a:rPr>
              <a:t>all.</a:t>
            </a:r>
            <a:endParaRPr lang="en-US" i="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262" t="1169" r="18101" b="-466"/>
          <a:stretch/>
        </p:blipFill>
        <p:spPr>
          <a:xfrm>
            <a:off x="5578894" y="3788627"/>
            <a:ext cx="2664296" cy="2941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24" y="1222403"/>
            <a:ext cx="3742547" cy="24944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67744" y="4005064"/>
            <a:ext cx="3212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Before and after editing for crop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991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Snapseed (Free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568411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Snapseed is a free, Google-owned </a:t>
            </a:r>
            <a:r>
              <a:rPr lang="en-US" i="0" dirty="0" smtClean="0">
                <a:latin typeface="+mn-lt"/>
              </a:rPr>
              <a:t>    photography </a:t>
            </a:r>
            <a:r>
              <a:rPr lang="en-US" i="0" dirty="0">
                <a:latin typeface="+mn-lt"/>
              </a:rPr>
              <a:t>editing software.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app brings the power of a </a:t>
            </a:r>
            <a:r>
              <a:rPr lang="en-US" i="0" dirty="0" smtClean="0">
                <a:latin typeface="+mn-lt"/>
              </a:rPr>
              <a:t>           computer </a:t>
            </a:r>
            <a:r>
              <a:rPr lang="en-US" i="0" dirty="0">
                <a:latin typeface="+mn-lt"/>
              </a:rPr>
              <a:t>editor to your phone with </a:t>
            </a:r>
            <a:r>
              <a:rPr lang="en-US" i="0" dirty="0" smtClean="0">
                <a:latin typeface="+mn-lt"/>
              </a:rPr>
              <a:t> simple-to-use </a:t>
            </a:r>
            <a:r>
              <a:rPr lang="en-US" i="0" dirty="0">
                <a:latin typeface="+mn-lt"/>
              </a:rPr>
              <a:t>preset filters.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Beyond </a:t>
            </a:r>
            <a:r>
              <a:rPr lang="en-US" i="0" dirty="0">
                <a:latin typeface="+mn-lt"/>
              </a:rPr>
              <a:t>that, for professional or </a:t>
            </a:r>
            <a:r>
              <a:rPr lang="en-US" i="0" dirty="0" smtClean="0">
                <a:latin typeface="+mn-lt"/>
              </a:rPr>
              <a:t>         aspiring </a:t>
            </a:r>
            <a:r>
              <a:rPr lang="en-US" i="0" dirty="0">
                <a:latin typeface="+mn-lt"/>
              </a:rPr>
              <a:t>photographers, there </a:t>
            </a:r>
            <a:r>
              <a:rPr lang="en-US" i="0" dirty="0" smtClean="0">
                <a:latin typeface="+mn-lt"/>
              </a:rPr>
              <a:t>are     </a:t>
            </a:r>
            <a:r>
              <a:rPr lang="en-US" i="0" dirty="0">
                <a:latin typeface="+mn-lt"/>
              </a:rPr>
              <a:t>many tools to edit images in ways </a:t>
            </a:r>
            <a:r>
              <a:rPr lang="en-US" i="0" dirty="0" smtClean="0">
                <a:latin typeface="+mn-lt"/>
              </a:rPr>
              <a:t>      that </a:t>
            </a:r>
            <a:r>
              <a:rPr lang="en-US" i="0" dirty="0">
                <a:latin typeface="+mn-lt"/>
              </a:rPr>
              <a:t>otherwise only exist in expensive photo editing software.</a:t>
            </a:r>
            <a:endParaRPr lang="en-US" sz="1400" i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12775"/>
            <a:ext cx="4716016" cy="265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</a:pPr>
            <a:r>
              <a:rPr lang="en-US" altLang="en-US" dirty="0"/>
              <a:t>VSCO </a:t>
            </a:r>
            <a:r>
              <a:rPr lang="en-US" altLang="en-US" dirty="0" smtClean="0"/>
              <a:t>Cam </a:t>
            </a:r>
            <a:r>
              <a:rPr lang="en-US" dirty="0" smtClean="0"/>
              <a:t>(Free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000459" cy="4717345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VSCO Cam is a feature-packed camera </a:t>
            </a:r>
            <a:r>
              <a:rPr lang="en-US" i="0" dirty="0" smtClean="0">
                <a:latin typeface="+mn-lt"/>
              </a:rPr>
              <a:t>app     that </a:t>
            </a:r>
            <a:r>
              <a:rPr lang="en-US" i="0" dirty="0">
                <a:latin typeface="+mn-lt"/>
              </a:rPr>
              <a:t>allows you to take high quality pictures </a:t>
            </a:r>
            <a:r>
              <a:rPr lang="en-US" i="0" dirty="0" smtClean="0">
                <a:latin typeface="+mn-lt"/>
              </a:rPr>
              <a:t>  and </a:t>
            </a:r>
            <a:r>
              <a:rPr lang="en-US" i="0" dirty="0">
                <a:latin typeface="+mn-lt"/>
              </a:rPr>
              <a:t>edit photos</a:t>
            </a:r>
            <a:r>
              <a:rPr lang="en-US" i="0" dirty="0" smtClean="0">
                <a:latin typeface="+mn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 range of photo editing tools in VSCO Cam is as good as any you'll see in a free </a:t>
            </a:r>
            <a:r>
              <a:rPr lang="en-US" i="0" dirty="0" smtClean="0">
                <a:latin typeface="+mn-lt"/>
              </a:rPr>
              <a:t>photo     app.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There </a:t>
            </a:r>
            <a:r>
              <a:rPr lang="en-US" i="0" dirty="0">
                <a:latin typeface="+mn-lt"/>
              </a:rPr>
              <a:t>are settings for exposure, temperature, contrast, saturation, tint, shadows, and much more, which can all be set easily via a slider.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This app allows you to control shutter speed,  ISO, white balance, exposure, and manual       focus.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The settings are easy to access from the         bottom of the </a:t>
            </a:r>
            <a:r>
              <a:rPr lang="en-US" altLang="en-US" i="0" dirty="0" smtClean="0">
                <a:latin typeface="+mn-lt"/>
              </a:rPr>
              <a:t>screen and </a:t>
            </a:r>
            <a:r>
              <a:rPr lang="en-US" altLang="en-US" i="0" dirty="0">
                <a:latin typeface="+mn-lt"/>
              </a:rPr>
              <a:t>adjustments are    made using a simple slider.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There's </a:t>
            </a:r>
            <a:r>
              <a:rPr lang="en-US" i="0" dirty="0">
                <a:latin typeface="+mn-lt"/>
              </a:rPr>
              <a:t>also a smart crop tool with preset </a:t>
            </a:r>
            <a:r>
              <a:rPr lang="en-US" i="0" dirty="0" smtClean="0">
                <a:latin typeface="+mn-lt"/>
              </a:rPr>
              <a:t>     aspect </a:t>
            </a:r>
            <a:r>
              <a:rPr lang="en-US" i="0" dirty="0">
                <a:latin typeface="+mn-lt"/>
              </a:rPr>
              <a:t>ratios, and a rotate tool.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VSCO Cam also has great photo </a:t>
            </a:r>
            <a:r>
              <a:rPr lang="en-US" i="0" dirty="0" smtClean="0">
                <a:latin typeface="+mn-lt"/>
              </a:rPr>
              <a:t>sharing           </a:t>
            </a:r>
            <a:r>
              <a:rPr lang="en-US" i="0" dirty="0">
                <a:latin typeface="+mn-lt"/>
              </a:rPr>
              <a:t>features.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96" y="1412776"/>
            <a:ext cx="4526216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>
              <a:spcBef>
                <a:spcPts val="200"/>
              </a:spcBef>
              <a:spcAft>
                <a:spcPct val="0"/>
              </a:spcAft>
            </a:pPr>
            <a:r>
              <a:rPr lang="en-US" altLang="en-US" dirty="0"/>
              <a:t>Afterlight</a:t>
            </a:r>
            <a:r>
              <a:rPr lang="en-US" dirty="0" smtClean="0"/>
              <a:t> </a:t>
            </a:r>
            <a:r>
              <a:rPr lang="en-US" dirty="0"/>
              <a:t>(Free)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928451" cy="47173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Afterlight </a:t>
            </a:r>
            <a:r>
              <a:rPr lang="en-US" i="0" dirty="0" smtClean="0">
                <a:latin typeface="+mn-lt"/>
              </a:rPr>
              <a:t>is </a:t>
            </a:r>
            <a:r>
              <a:rPr lang="en-US" i="0" dirty="0">
                <a:latin typeface="+mn-lt"/>
              </a:rPr>
              <a:t>a full-featured photo editing app with plenty of creative options.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With </a:t>
            </a:r>
            <a:r>
              <a:rPr lang="en-US" i="0" dirty="0">
                <a:latin typeface="+mn-lt"/>
              </a:rPr>
              <a:t>the Afterlight app, you can enhance your photos with adjustment tools and </a:t>
            </a:r>
            <a:r>
              <a:rPr lang="en-US" i="0" dirty="0" smtClean="0">
                <a:latin typeface="+mn-lt"/>
              </a:rPr>
              <a:t>   filters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You </a:t>
            </a:r>
            <a:r>
              <a:rPr lang="en-US" i="0" dirty="0">
                <a:latin typeface="+mn-lt"/>
              </a:rPr>
              <a:t>can create unique edits with </a:t>
            </a:r>
            <a:r>
              <a:rPr lang="en-US" i="0" dirty="0" smtClean="0">
                <a:latin typeface="+mn-lt"/>
              </a:rPr>
              <a:t>              textures</a:t>
            </a:r>
            <a:r>
              <a:rPr lang="en-US" i="0" dirty="0">
                <a:latin typeface="+mn-lt"/>
              </a:rPr>
              <a:t>, light leaks and double-exposure tools.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You </a:t>
            </a:r>
            <a:r>
              <a:rPr lang="en-US" i="0" dirty="0">
                <a:latin typeface="+mn-lt"/>
              </a:rPr>
              <a:t>can even add text, artwork and </a:t>
            </a:r>
            <a:r>
              <a:rPr lang="en-US" i="0" dirty="0" smtClean="0">
                <a:latin typeface="+mn-lt"/>
              </a:rPr>
              <a:t>          frames </a:t>
            </a:r>
            <a:r>
              <a:rPr lang="en-US" i="0" dirty="0">
                <a:latin typeface="+mn-lt"/>
              </a:rPr>
              <a:t>to your images.</a:t>
            </a:r>
            <a:endParaRPr lang="en-US" i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320799"/>
            <a:ext cx="4376542" cy="25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8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ProCamera (Free)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5152587" cy="542056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This free camera app </a:t>
            </a:r>
            <a:r>
              <a:rPr lang="en-US" i="0" dirty="0" smtClean="0">
                <a:latin typeface="+mn-lt"/>
              </a:rPr>
              <a:t>can </a:t>
            </a:r>
            <a:r>
              <a:rPr lang="en-US" i="0" dirty="0">
                <a:latin typeface="+mn-lt"/>
              </a:rPr>
              <a:t>boast a full range of settings, </a:t>
            </a:r>
            <a:r>
              <a:rPr lang="en-US" i="0" dirty="0" smtClean="0">
                <a:latin typeface="+mn-lt"/>
              </a:rPr>
              <a:t> which </a:t>
            </a:r>
            <a:r>
              <a:rPr lang="en-US" i="0" dirty="0">
                <a:latin typeface="+mn-lt"/>
              </a:rPr>
              <a:t>you can use in semi-automatic and fully manual </a:t>
            </a:r>
            <a:r>
              <a:rPr lang="en-US" i="0" dirty="0" smtClean="0">
                <a:latin typeface="+mn-lt"/>
              </a:rPr>
              <a:t> mode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Moreover</a:t>
            </a:r>
            <a:r>
              <a:rPr lang="en-US" i="0" dirty="0">
                <a:latin typeface="+mn-lt"/>
              </a:rPr>
              <a:t>, ProCamera also offers a stabilization function and has an intuitive interface for precise focus control </a:t>
            </a:r>
            <a:r>
              <a:rPr lang="en-US" i="0" dirty="0" smtClean="0">
                <a:latin typeface="+mn-lt"/>
              </a:rPr>
              <a:t>    and </a:t>
            </a:r>
            <a:r>
              <a:rPr lang="en-US" i="0" dirty="0">
                <a:latin typeface="+mn-lt"/>
              </a:rPr>
              <a:t>exposure adjustment.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In addition to the standard JPG format, this application </a:t>
            </a:r>
            <a:r>
              <a:rPr lang="en-US" i="0" dirty="0" smtClean="0">
                <a:latin typeface="+mn-lt"/>
              </a:rPr>
              <a:t> also </a:t>
            </a:r>
            <a:r>
              <a:rPr lang="en-US" i="0" dirty="0">
                <a:latin typeface="+mn-lt"/>
              </a:rPr>
              <a:t>shoots in RAW format, and photos can then be </a:t>
            </a:r>
            <a:r>
              <a:rPr lang="en-US" i="0" dirty="0" smtClean="0">
                <a:latin typeface="+mn-lt"/>
              </a:rPr>
              <a:t>       slightly </a:t>
            </a:r>
            <a:r>
              <a:rPr lang="en-US" i="0" dirty="0">
                <a:latin typeface="+mn-lt"/>
              </a:rPr>
              <a:t>processed in the built-in editor.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Perhaps, one of the main advantages of ProCamera is </a:t>
            </a:r>
            <a:r>
              <a:rPr lang="en-US" i="0" dirty="0" smtClean="0">
                <a:latin typeface="+mn-lt"/>
              </a:rPr>
              <a:t>    the </a:t>
            </a:r>
            <a:r>
              <a:rPr lang="en-US" i="0" dirty="0">
                <a:latin typeface="+mn-lt"/>
              </a:rPr>
              <a:t>full-screen shooting mode. </a:t>
            </a:r>
            <a:endParaRPr lang="en-US" i="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i="0" dirty="0" smtClean="0">
                <a:latin typeface="+mn-lt"/>
              </a:rPr>
              <a:t>By </a:t>
            </a:r>
            <a:r>
              <a:rPr lang="en-US" sz="1400" i="0" dirty="0">
                <a:latin typeface="+mn-lt"/>
              </a:rPr>
              <a:t>turning it on, you can take a picture by tapping </a:t>
            </a:r>
            <a:r>
              <a:rPr lang="en-US" sz="1400" i="0" dirty="0" smtClean="0">
                <a:latin typeface="+mn-lt"/>
              </a:rPr>
              <a:t>               anywhere </a:t>
            </a:r>
            <a:r>
              <a:rPr lang="en-US" sz="1400" i="0" dirty="0">
                <a:latin typeface="+mn-lt"/>
              </a:rPr>
              <a:t>on the screen. </a:t>
            </a:r>
            <a:endParaRPr lang="en-US" sz="1400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 have a closer look at the app’s settings, you </a:t>
            </a:r>
            <a:r>
              <a:rPr lang="en-US" i="0" dirty="0" smtClean="0">
                <a:latin typeface="+mn-lt"/>
              </a:rPr>
              <a:t>will     find </a:t>
            </a:r>
            <a:r>
              <a:rPr lang="en-US" i="0" dirty="0">
                <a:latin typeface="+mn-lt"/>
              </a:rPr>
              <a:t>a composition grid, a histogram, a timer and burst </a:t>
            </a:r>
            <a:r>
              <a:rPr lang="en-US" i="0" dirty="0" smtClean="0">
                <a:latin typeface="+mn-lt"/>
              </a:rPr>
              <a:t>  shooting </a:t>
            </a:r>
            <a:r>
              <a:rPr lang="en-US" i="0" dirty="0">
                <a:latin typeface="+mn-lt"/>
              </a:rPr>
              <a:t>mode.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96752"/>
            <a:ext cx="2628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Camera+ Legacy ($2.99)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856443" cy="44124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Camera+ </a:t>
            </a:r>
            <a:r>
              <a:rPr lang="en-US" i="0" dirty="0" smtClean="0">
                <a:latin typeface="+mn-lt"/>
              </a:rPr>
              <a:t>Legacy is </a:t>
            </a:r>
            <a:r>
              <a:rPr lang="en-US" i="0" dirty="0">
                <a:latin typeface="+mn-lt"/>
              </a:rPr>
              <a:t>an app </a:t>
            </a:r>
            <a:r>
              <a:rPr lang="en-US" i="0" dirty="0" smtClean="0">
                <a:latin typeface="+mn-lt"/>
              </a:rPr>
              <a:t>that features  tools like</a:t>
            </a:r>
            <a:r>
              <a:rPr lang="en-US" i="0" dirty="0">
                <a:latin typeface="+mn-lt"/>
              </a:rPr>
              <a:t> Touch Exposure &amp; Focus, </a:t>
            </a:r>
            <a:r>
              <a:rPr lang="en-US" i="0" dirty="0" smtClean="0">
                <a:latin typeface="+mn-lt"/>
              </a:rPr>
              <a:t>        Digital Zoom</a:t>
            </a:r>
            <a:r>
              <a:rPr lang="en-US" i="0" dirty="0">
                <a:latin typeface="+mn-lt"/>
              </a:rPr>
              <a:t>, Horizon Level, and Clarity.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It </a:t>
            </a:r>
            <a:r>
              <a:rPr lang="en-US" i="0" dirty="0">
                <a:latin typeface="+mn-lt"/>
              </a:rPr>
              <a:t>also has different shooting modes, </a:t>
            </a:r>
            <a:r>
              <a:rPr lang="en-US" i="0" dirty="0" smtClean="0">
                <a:latin typeface="+mn-lt"/>
              </a:rPr>
              <a:t>      scene </a:t>
            </a:r>
            <a:r>
              <a:rPr lang="en-US" i="0" dirty="0">
                <a:latin typeface="+mn-lt"/>
              </a:rPr>
              <a:t>modes, and effects to help </a:t>
            </a:r>
            <a:r>
              <a:rPr lang="en-US" i="0" dirty="0" smtClean="0">
                <a:latin typeface="+mn-lt"/>
              </a:rPr>
              <a:t>users   </a:t>
            </a:r>
            <a:r>
              <a:rPr lang="en-US" i="0" dirty="0">
                <a:latin typeface="+mn-lt"/>
              </a:rPr>
              <a:t>in adjusting their photos</a:t>
            </a:r>
            <a:r>
              <a:rPr lang="en-US" i="0" dirty="0" smtClean="0">
                <a:latin typeface="+mn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It has a built in image stabilizer, tone </a:t>
            </a:r>
            <a:r>
              <a:rPr lang="en-US" i="0" dirty="0" smtClean="0">
                <a:latin typeface="+mn-lt"/>
              </a:rPr>
              <a:t>      adjustment </a:t>
            </a:r>
            <a:r>
              <a:rPr lang="en-US" i="0" dirty="0">
                <a:latin typeface="+mn-lt"/>
              </a:rPr>
              <a:t>tools, red eye remover tool, white balance modifier and many other </a:t>
            </a:r>
            <a:r>
              <a:rPr lang="en-US" i="0" dirty="0" smtClean="0">
                <a:latin typeface="+mn-lt"/>
              </a:rPr>
              <a:t> impressive </a:t>
            </a:r>
            <a:r>
              <a:rPr lang="en-US" i="0" dirty="0">
                <a:latin typeface="+mn-lt"/>
              </a:rPr>
              <a:t>features and capabilities.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You </a:t>
            </a:r>
            <a:r>
              <a:rPr lang="en-US" i="0" dirty="0">
                <a:latin typeface="+mn-lt"/>
              </a:rPr>
              <a:t>can share the edited images directly on Facebook and Twitter.</a:t>
            </a:r>
            <a:endParaRPr lang="en-US" i="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333540"/>
            <a:ext cx="4584423" cy="36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323528" y="3861049"/>
            <a:ext cx="59766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t" anchorCtr="0" compatLnSpc="1">
            <a:prstTxWarp prst="textNoShape">
              <a:avLst/>
            </a:prstTxWarp>
            <a:spAutoFit/>
          </a:bodyPr>
          <a:lstStyle/>
          <a:p>
            <a:pPr marR="0" indent="-228600" fontAlgn="base">
              <a:spcBef>
                <a:spcPts val="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Exposure Adjustment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Focal Point and Exposure Level Lock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Aperture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HDR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Timer</a:t>
            </a:r>
            <a:endParaRPr kumimoji="1" lang="en-US" altLang="ko-KR" sz="1300" dirty="0">
              <a:solidFill>
                <a:srgbClr val="456573"/>
              </a:solidFill>
              <a:latin typeface="+mj-lt"/>
              <a:ea typeface="맑은 고딕" pitchFamily="50" charset="-127"/>
              <a:cs typeface="굴림" pitchFamily="50" charset="-127"/>
            </a:endParaRP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Flash On/Off</a:t>
            </a:r>
            <a:endParaRPr kumimoji="1" lang="en-US" altLang="ko-KR" sz="1300" dirty="0">
              <a:solidFill>
                <a:srgbClr val="456573"/>
              </a:solidFill>
              <a:latin typeface="+mj-lt"/>
              <a:ea typeface="맑은 고딕" pitchFamily="50" charset="-127"/>
              <a:cs typeface="굴림" pitchFamily="50" charset="-127"/>
            </a:endParaRP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Add Gridlines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Shutter Speed Adjustment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ISO Adjustment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Night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Portrait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Monochrome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Super Macro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Burst Mode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Image Stabilization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File Formats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Panoramic Mode</a:t>
            </a:r>
          </a:p>
          <a:p>
            <a:pPr indent="-228600" fontAlgn="base"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Digital Zoom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0" y="1623675"/>
            <a:ext cx="3923928" cy="2093357"/>
            <a:chOff x="0" y="1623675"/>
            <a:chExt cx="3923928" cy="2093357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2821302" cy="2093357"/>
              <a:chOff x="3169808" y="1321198"/>
              <a:chExt cx="2821302" cy="2093357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03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2821302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Smartphone Camera Modes and Settings Explained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3014445"/>
                <a:ext cx="25332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Smartphones come loaded with a default camera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app </a:t>
                </a:r>
                <a:r>
                  <a:rPr lang="en-US" sz="1100" dirty="0">
                    <a:solidFill>
                      <a:srgbClr val="456573"/>
                    </a:solidFill>
                  </a:rPr>
                  <a:t>for taking photos. 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24128" y="2420888"/>
            <a:ext cx="212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2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19282" y="1153569"/>
            <a:ext cx="3974982" cy="1004332"/>
            <a:chOff x="319282" y="1153569"/>
            <a:chExt cx="3974982" cy="1004332"/>
          </a:xfrm>
        </p:grpSpPr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155324" y="1153569"/>
              <a:ext cx="29527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How to Choose the Right Smartphone    for You</a:t>
              </a:r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1165620" y="1603903"/>
              <a:ext cx="312864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There are a few things to look out </a:t>
              </a:r>
              <a:r>
                <a:rPr lang="en-US" sz="1100" dirty="0" smtClean="0">
                  <a:solidFill>
                    <a:schemeClr val="bg1"/>
                  </a:solidFill>
                </a:rPr>
                <a:t>for </a:t>
              </a:r>
              <a:r>
                <a:rPr lang="en-US" sz="1100" dirty="0">
                  <a:solidFill>
                    <a:schemeClr val="bg1"/>
                  </a:solidFill>
                </a:rPr>
                <a:t>when </a:t>
              </a:r>
              <a:r>
                <a:rPr lang="en-US" sz="1100" dirty="0" smtClean="0">
                  <a:solidFill>
                    <a:schemeClr val="bg1"/>
                  </a:solidFill>
                </a:rPr>
                <a:t>in           </a:t>
              </a:r>
              <a:r>
                <a:rPr lang="en-US" sz="1100" dirty="0">
                  <a:solidFill>
                    <a:schemeClr val="bg1"/>
                  </a:solidFill>
                </a:rPr>
                <a:t>search of the ideal smartphone </a:t>
              </a:r>
              <a:r>
                <a:rPr lang="en-US" sz="1100" dirty="0" smtClean="0">
                  <a:solidFill>
                    <a:schemeClr val="bg1"/>
                  </a:solidFill>
                </a:rPr>
                <a:t>for adventure           </a:t>
              </a:r>
              <a:r>
                <a:rPr lang="en-US" sz="1100" dirty="0">
                  <a:solidFill>
                    <a:schemeClr val="bg1"/>
                  </a:solidFill>
                </a:rPr>
                <a:t>photography.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319282" y="1161507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01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30" name="직선 연결선 2"/>
            <p:cNvCxnSpPr/>
            <p:nvPr/>
          </p:nvCxnSpPr>
          <p:spPr>
            <a:xfrm>
              <a:off x="1002924" y="1281859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19282" y="2128566"/>
            <a:ext cx="4004692" cy="786762"/>
            <a:chOff x="319282" y="2128566"/>
            <a:chExt cx="4004692" cy="786762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1155324" y="2128566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Use a Third-Party Camera App</a:t>
              </a:r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1155324" y="2361330"/>
              <a:ext cx="316865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If your default camera app lacks any of the basic </a:t>
              </a:r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      features, download a third-party camera app.            These </a:t>
              </a:r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apps can unlock a ton of </a:t>
              </a:r>
              <a:r>
                <a:rPr lang="en-US" sz="1100" dirty="0" smtClean="0">
                  <a:solidFill>
                    <a:schemeClr val="bg1"/>
                  </a:solidFill>
                  <a:latin typeface="+mj-lt"/>
                </a:rPr>
                <a:t>functionality.</a:t>
              </a:r>
              <a:endParaRPr lang="en-US" altLang="ko-KR" sz="1100" dirty="0">
                <a:solidFill>
                  <a:schemeClr val="bg1"/>
                </a:solidFill>
                <a:latin typeface="+mj-lt"/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319282" y="2136504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02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1002924" y="2239358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319282" y="3103563"/>
            <a:ext cx="4004692" cy="889132"/>
            <a:chOff x="319282" y="3103563"/>
            <a:chExt cx="4004692" cy="889132"/>
          </a:xfrm>
        </p:grpSpPr>
        <p:sp>
          <p:nvSpPr>
            <p:cNvPr id="61" name="Text Box 5"/>
            <p:cNvSpPr txBox="1">
              <a:spLocks noChangeArrowheads="1"/>
            </p:cNvSpPr>
            <p:nvPr/>
          </p:nvSpPr>
          <p:spPr bwMode="auto">
            <a:xfrm>
              <a:off x="1155324" y="3103563"/>
              <a:ext cx="29527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Smartphone Camera Modes and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         Settings </a:t>
              </a:r>
              <a:r>
                <a:rPr lang="en-US" sz="1400" b="1" dirty="0">
                  <a:solidFill>
                    <a:schemeClr val="bg1"/>
                  </a:solidFill>
                </a:rPr>
                <a:t>Explained</a:t>
              </a:r>
            </a:p>
          </p:txBody>
        </p:sp>
        <p:sp>
          <p:nvSpPr>
            <p:cNvPr id="62" name="Text Box 11"/>
            <p:cNvSpPr txBox="1">
              <a:spLocks noChangeArrowheads="1"/>
            </p:cNvSpPr>
            <p:nvPr/>
          </p:nvSpPr>
          <p:spPr bwMode="auto">
            <a:xfrm>
              <a:off x="1155324" y="3592585"/>
              <a:ext cx="31686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Smartphones come loaded with a default </a:t>
              </a:r>
              <a:r>
                <a:rPr lang="en-US" sz="1100" dirty="0" smtClean="0">
                  <a:solidFill>
                    <a:schemeClr val="bg1"/>
                  </a:solidFill>
                </a:rPr>
                <a:t>camera      </a:t>
              </a:r>
              <a:r>
                <a:rPr lang="en-US" sz="1100" dirty="0">
                  <a:solidFill>
                    <a:schemeClr val="bg1"/>
                  </a:solidFill>
                </a:rPr>
                <a:t>app for taking photos. 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63" name="TextBox 13"/>
            <p:cNvSpPr txBox="1">
              <a:spLocks noChangeArrowheads="1"/>
            </p:cNvSpPr>
            <p:nvPr/>
          </p:nvSpPr>
          <p:spPr bwMode="auto">
            <a:xfrm>
              <a:off x="319282" y="3111501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03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1002924" y="3176903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319282" y="4078560"/>
            <a:ext cx="3788792" cy="650905"/>
            <a:chOff x="319282" y="4078560"/>
            <a:chExt cx="3788792" cy="650905"/>
          </a:xfrm>
        </p:grpSpPr>
        <p:sp>
          <p:nvSpPr>
            <p:cNvPr id="67" name="Text Box 5"/>
            <p:cNvSpPr txBox="1">
              <a:spLocks noChangeArrowheads="1"/>
            </p:cNvSpPr>
            <p:nvPr/>
          </p:nvSpPr>
          <p:spPr bwMode="auto">
            <a:xfrm>
              <a:off x="1155324" y="4078560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>
                  <a:solidFill>
                    <a:schemeClr val="bg1"/>
                  </a:solidFill>
                  <a:ea typeface="맑은 고딕" pitchFamily="50" charset="-127"/>
                  <a:cs typeface="굴림" pitchFamily="50" charset="-127"/>
                </a:rPr>
                <a:t>Use the Rule of Thirds</a:t>
              </a:r>
            </a:p>
          </p:txBody>
        </p:sp>
        <p:sp>
          <p:nvSpPr>
            <p:cNvPr id="68" name="Text Box 11"/>
            <p:cNvSpPr txBox="1">
              <a:spLocks noChangeArrowheads="1"/>
            </p:cNvSpPr>
            <p:nvPr/>
          </p:nvSpPr>
          <p:spPr bwMode="auto">
            <a:xfrm>
              <a:off x="1155324" y="4329355"/>
              <a:ext cx="29527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The most basic compositional techniques is the  </a:t>
              </a:r>
              <a:r>
                <a:rPr lang="en-US" sz="1100" dirty="0" smtClean="0">
                  <a:solidFill>
                    <a:schemeClr val="bg1"/>
                  </a:solidFill>
                </a:rPr>
                <a:t>        </a:t>
              </a:r>
              <a:r>
                <a:rPr lang="en-US" sz="1100" dirty="0">
                  <a:solidFill>
                    <a:schemeClr val="bg1"/>
                  </a:solidFill>
                </a:rPr>
                <a:t>rule of thirds.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69" name="TextBox 13"/>
            <p:cNvSpPr txBox="1">
              <a:spLocks noChangeArrowheads="1"/>
            </p:cNvSpPr>
            <p:nvPr/>
          </p:nvSpPr>
          <p:spPr bwMode="auto">
            <a:xfrm>
              <a:off x="319282" y="4086498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04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66" name="직선 연결선 65"/>
            <p:cNvCxnSpPr/>
            <p:nvPr/>
          </p:nvCxnSpPr>
          <p:spPr>
            <a:xfrm>
              <a:off x="1002924" y="4166770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/>
          <p:cNvGrpSpPr/>
          <p:nvPr/>
        </p:nvGrpSpPr>
        <p:grpSpPr>
          <a:xfrm>
            <a:off x="319282" y="5053556"/>
            <a:ext cx="3990215" cy="580663"/>
            <a:chOff x="319282" y="5053556"/>
            <a:chExt cx="3990215" cy="580663"/>
          </a:xfrm>
        </p:grpSpPr>
        <p:sp>
          <p:nvSpPr>
            <p:cNvPr id="75" name="Text Box 5"/>
            <p:cNvSpPr txBox="1">
              <a:spLocks noChangeArrowheads="1"/>
            </p:cNvSpPr>
            <p:nvPr/>
          </p:nvSpPr>
          <p:spPr bwMode="auto">
            <a:xfrm>
              <a:off x="1155324" y="5053556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Make Use of Leading Lines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1140847" y="5361333"/>
              <a:ext cx="31686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Carefully compose lines in your pictures.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319282" y="5061494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05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>
              <a:off x="1002924" y="5132360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7183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Exposure Adjustment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3784435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Many default camera apps let you adjust the exposure of an image.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Simply </a:t>
            </a:r>
            <a:r>
              <a:rPr lang="en-US" i="0" dirty="0">
                <a:latin typeface="+mn-lt"/>
              </a:rPr>
              <a:t>tap on your main subject (the </a:t>
            </a:r>
            <a:r>
              <a:rPr lang="en-US" i="0" dirty="0" smtClean="0">
                <a:latin typeface="+mn-lt"/>
              </a:rPr>
              <a:t>    area </a:t>
            </a:r>
            <a:r>
              <a:rPr lang="en-US" i="0" dirty="0">
                <a:latin typeface="+mn-lt"/>
              </a:rPr>
              <a:t>you want to be sharp).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An </a:t>
            </a:r>
            <a:r>
              <a:rPr lang="en-US" i="0" dirty="0">
                <a:latin typeface="+mn-lt"/>
              </a:rPr>
              <a:t>exposure/brightness slider will </a:t>
            </a:r>
            <a:r>
              <a:rPr lang="en-US" i="0" dirty="0" smtClean="0">
                <a:latin typeface="+mn-lt"/>
              </a:rPr>
              <a:t>          appear </a:t>
            </a:r>
            <a:r>
              <a:rPr lang="en-US" i="0" dirty="0">
                <a:latin typeface="+mn-lt"/>
              </a:rPr>
              <a:t>on the side of the screen.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Then </a:t>
            </a:r>
            <a:r>
              <a:rPr lang="en-US" i="0" dirty="0">
                <a:latin typeface="+mn-lt"/>
              </a:rPr>
              <a:t>swipe up on the slider to raise the exposure, and swipe down on the slider to lower it. </a:t>
            </a:r>
            <a:endParaRPr lang="en-US" i="0" dirty="0" smtClean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98" y="1342007"/>
            <a:ext cx="4642658" cy="3095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Focal Point and Exposure Level Lock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144475" cy="4717345"/>
          </a:xfrm>
        </p:spPr>
        <p:txBody>
          <a:bodyPr/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On many phones, you can press and hold      your finger on a subject to lock the focal       point and exposure. 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ensures that subject will be in focus and exposed just how you want it to be when      you click the shutter.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Experiment </a:t>
            </a:r>
            <a:r>
              <a:rPr lang="en-US" i="0" dirty="0">
                <a:latin typeface="+mn-lt"/>
              </a:rPr>
              <a:t>with bokeh, or “artful blurring.” </a:t>
            </a:r>
            <a:endParaRPr lang="en-US" i="0" dirty="0" smtClean="0">
              <a:latin typeface="+mn-lt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Hold </a:t>
            </a:r>
            <a:r>
              <a:rPr lang="en-US" i="0" dirty="0">
                <a:latin typeface="+mn-lt"/>
              </a:rPr>
              <a:t>your finger on your viewfinder for a </a:t>
            </a:r>
            <a:r>
              <a:rPr lang="en-US" i="0" dirty="0" smtClean="0">
                <a:latin typeface="+mn-lt"/>
              </a:rPr>
              <a:t>sec </a:t>
            </a:r>
            <a:r>
              <a:rPr lang="en-US" i="0" dirty="0">
                <a:latin typeface="+mn-lt"/>
              </a:rPr>
              <a:t>to lock a point of focus (pick </a:t>
            </a:r>
            <a:r>
              <a:rPr lang="en-US" i="0" dirty="0" smtClean="0">
                <a:latin typeface="+mn-lt"/>
              </a:rPr>
              <a:t>something </a:t>
            </a:r>
            <a:r>
              <a:rPr lang="en-US" i="0" dirty="0" smtClean="0">
                <a:latin typeface="+mn-lt"/>
              </a:rPr>
              <a:t>far   away </a:t>
            </a:r>
            <a:r>
              <a:rPr lang="en-US" i="0" dirty="0">
                <a:latin typeface="+mn-lt"/>
              </a:rPr>
              <a:t>for a blurred foreground, extremely </a:t>
            </a:r>
            <a:r>
              <a:rPr lang="en-US" i="0" dirty="0" smtClean="0">
                <a:latin typeface="+mn-lt"/>
              </a:rPr>
              <a:t>     close </a:t>
            </a:r>
            <a:r>
              <a:rPr lang="en-US" i="0" dirty="0">
                <a:latin typeface="+mn-lt"/>
              </a:rPr>
              <a:t>for a blurred background), then shoot away for gauzy, dreamlike textures.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412776"/>
            <a:ext cx="4067944" cy="30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4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Aperture Mode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504515" cy="542056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aperture </a:t>
            </a:r>
            <a:r>
              <a:rPr lang="en-US" i="0" dirty="0" smtClean="0">
                <a:latin typeface="+mn-lt"/>
              </a:rPr>
              <a:t>mode controls </a:t>
            </a:r>
            <a:r>
              <a:rPr lang="en-US" i="0" dirty="0">
                <a:latin typeface="+mn-lt"/>
              </a:rPr>
              <a:t>the amount of light that reaches your smartphone camera sensor.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 </a:t>
            </a:r>
            <a:r>
              <a:rPr lang="en-US" i="0" dirty="0">
                <a:latin typeface="+mn-lt"/>
              </a:rPr>
              <a:t>bigger aperture means that more light will </a:t>
            </a:r>
            <a:r>
              <a:rPr lang="en-US" i="0" dirty="0" smtClean="0">
                <a:latin typeface="+mn-lt"/>
              </a:rPr>
              <a:t>       land </a:t>
            </a:r>
            <a:r>
              <a:rPr lang="en-US" i="0" dirty="0">
                <a:latin typeface="+mn-lt"/>
              </a:rPr>
              <a:t>on the sensor as the diaphragm of the lens expands, while a smaller aperture will restrict </a:t>
            </a:r>
            <a:r>
              <a:rPr lang="en-US" i="0" dirty="0" smtClean="0">
                <a:latin typeface="+mn-lt"/>
              </a:rPr>
              <a:t>    the </a:t>
            </a:r>
            <a:r>
              <a:rPr lang="en-US" i="0" dirty="0">
                <a:latin typeface="+mn-lt"/>
              </a:rPr>
              <a:t>amount of light that is able to enter and </a:t>
            </a:r>
            <a:r>
              <a:rPr lang="en-US" i="0" dirty="0" smtClean="0">
                <a:latin typeface="+mn-lt"/>
              </a:rPr>
              <a:t>       create </a:t>
            </a:r>
            <a:r>
              <a:rPr lang="en-US" i="0" dirty="0">
                <a:latin typeface="+mn-lt"/>
              </a:rPr>
              <a:t>a narrower depth of field.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results in a photo where the foreground </a:t>
            </a:r>
            <a:r>
              <a:rPr lang="en-US" i="0" dirty="0" smtClean="0">
                <a:latin typeface="+mn-lt"/>
              </a:rPr>
              <a:t>    may </a:t>
            </a:r>
            <a:r>
              <a:rPr lang="en-US" i="0" dirty="0">
                <a:latin typeface="+mn-lt"/>
              </a:rPr>
              <a:t>be sharp and in focus, but the </a:t>
            </a:r>
            <a:r>
              <a:rPr lang="en-US" i="0" dirty="0" smtClean="0">
                <a:latin typeface="+mn-lt"/>
              </a:rPr>
              <a:t>background   </a:t>
            </a:r>
            <a:r>
              <a:rPr lang="en-US" i="0" dirty="0">
                <a:latin typeface="+mn-lt"/>
              </a:rPr>
              <a:t>is blurry.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This </a:t>
            </a:r>
            <a:r>
              <a:rPr lang="en-US" i="0" dirty="0" smtClean="0">
                <a:latin typeface="+mn-lt"/>
              </a:rPr>
              <a:t>effect </a:t>
            </a:r>
            <a:r>
              <a:rPr lang="en-US" i="0" dirty="0">
                <a:latin typeface="+mn-lt"/>
              </a:rPr>
              <a:t>on a smartphone camera helps </a:t>
            </a:r>
            <a:r>
              <a:rPr lang="en-US" i="0" dirty="0" smtClean="0">
                <a:latin typeface="+mn-lt"/>
              </a:rPr>
              <a:t>to      emphasize </a:t>
            </a:r>
            <a:r>
              <a:rPr lang="en-US" i="0" dirty="0">
                <a:latin typeface="+mn-lt"/>
              </a:rPr>
              <a:t>subjects that are within </a:t>
            </a:r>
            <a:r>
              <a:rPr lang="en-US" i="0" dirty="0" smtClean="0">
                <a:latin typeface="+mn-lt"/>
              </a:rPr>
              <a:t>6 feet of </a:t>
            </a:r>
            <a:r>
              <a:rPr lang="en-US" i="0" dirty="0">
                <a:latin typeface="+mn-lt"/>
              </a:rPr>
              <a:t>you.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Simply </a:t>
            </a:r>
            <a:r>
              <a:rPr lang="en-US" i="0" dirty="0">
                <a:latin typeface="+mn-lt"/>
              </a:rPr>
              <a:t>choose the aperture number that </a:t>
            </a:r>
            <a:r>
              <a:rPr lang="en-US" i="0" dirty="0" smtClean="0">
                <a:latin typeface="+mn-lt"/>
              </a:rPr>
              <a:t>you    </a:t>
            </a:r>
            <a:r>
              <a:rPr lang="en-US" i="0" dirty="0">
                <a:latin typeface="+mn-lt"/>
              </a:rPr>
              <a:t>want to use and the camera will blur the </a:t>
            </a:r>
            <a:r>
              <a:rPr lang="en-US" i="0" dirty="0" smtClean="0">
                <a:latin typeface="+mn-lt"/>
              </a:rPr>
              <a:t>            background.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Once you’ve taken a shot, the photo will usually show up on the screen of your phone. </a:t>
            </a:r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r="30312" b="5201"/>
          <a:stretch/>
        </p:blipFill>
        <p:spPr>
          <a:xfrm>
            <a:off x="5944533" y="404664"/>
            <a:ext cx="2324318" cy="3147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577340"/>
            <a:ext cx="3917256" cy="26129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55694" y="6233772"/>
            <a:ext cx="4088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An example of how the aperture mode can </a:t>
            </a:r>
            <a:r>
              <a:rPr lang="en-US" sz="1200" dirty="0" smtClean="0"/>
              <a:t>emphasize </a:t>
            </a:r>
            <a:r>
              <a:rPr lang="en-US" sz="1200" dirty="0"/>
              <a:t>subjects in front of you. Left is f/0.95 and right is f/16.</a:t>
            </a:r>
          </a:p>
        </p:txBody>
      </p:sp>
    </p:spTree>
    <p:extLst>
      <p:ext uri="{BB962C8B-B14F-4D97-AF65-F5344CB8AC3E}">
        <p14:creationId xmlns:p14="http://schemas.microsoft.com/office/powerpoint/2010/main" val="250826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HDR Mode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720539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you take a photo in high dynamic range </a:t>
            </a:r>
            <a:r>
              <a:rPr lang="en-US" i="0" dirty="0" smtClean="0">
                <a:latin typeface="+mn-lt"/>
              </a:rPr>
              <a:t>         (</a:t>
            </a:r>
            <a:r>
              <a:rPr lang="en-US" i="0" dirty="0">
                <a:latin typeface="+mn-lt"/>
              </a:rPr>
              <a:t>HDR) mode, your camera actually snaps several </a:t>
            </a:r>
            <a:r>
              <a:rPr lang="en-US" i="0" dirty="0" smtClean="0">
                <a:latin typeface="+mn-lt"/>
              </a:rPr>
              <a:t>     pictures </a:t>
            </a:r>
            <a:r>
              <a:rPr lang="en-US" i="0" dirty="0">
                <a:latin typeface="+mn-lt"/>
              </a:rPr>
              <a:t>at different exposures and then combines </a:t>
            </a:r>
            <a:r>
              <a:rPr lang="en-US" i="0" dirty="0" smtClean="0">
                <a:latin typeface="+mn-lt"/>
              </a:rPr>
              <a:t> them </a:t>
            </a:r>
            <a:r>
              <a:rPr lang="en-US" i="0" dirty="0">
                <a:latin typeface="+mn-lt"/>
              </a:rPr>
              <a:t>to create a single image.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is a great way to capture the full range of lights and darks that are in a scene.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Using </a:t>
            </a:r>
            <a:r>
              <a:rPr lang="en-US" i="0" dirty="0">
                <a:latin typeface="+mn-lt"/>
              </a:rPr>
              <a:t>HDR can be especially effective when </a:t>
            </a:r>
            <a:r>
              <a:rPr lang="en-US" i="0" dirty="0" smtClean="0">
                <a:latin typeface="+mn-lt"/>
              </a:rPr>
              <a:t>you’re   </a:t>
            </a:r>
            <a:r>
              <a:rPr lang="en-US" i="0" dirty="0">
                <a:latin typeface="+mn-lt"/>
              </a:rPr>
              <a:t>taking pics of beautiful landscapes that have a range of color and brightness, such as sunrise over the </a:t>
            </a:r>
            <a:r>
              <a:rPr lang="en-US" i="0" dirty="0" smtClean="0">
                <a:latin typeface="+mn-lt"/>
              </a:rPr>
              <a:t>     countryside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You’ll </a:t>
            </a:r>
            <a:r>
              <a:rPr lang="en-US" i="0" dirty="0">
                <a:latin typeface="+mn-lt"/>
              </a:rPr>
              <a:t>want to play around with HDR to figure out </a:t>
            </a:r>
            <a:r>
              <a:rPr lang="en-US" i="0" dirty="0" smtClean="0">
                <a:latin typeface="+mn-lt"/>
              </a:rPr>
              <a:t>   when </a:t>
            </a:r>
            <a:r>
              <a:rPr lang="en-US" i="0" dirty="0">
                <a:latin typeface="+mn-lt"/>
              </a:rPr>
              <a:t>to use it and when not to.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In </a:t>
            </a:r>
            <a:r>
              <a:rPr lang="en-US" i="0" dirty="0">
                <a:latin typeface="+mn-lt"/>
              </a:rPr>
              <a:t>some instances HDR doesn’t do such a great job, like when you’re trying to take a picture of a subject in motion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086" y="1320799"/>
            <a:ext cx="3271975" cy="43651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42085" y="5708516"/>
            <a:ext cx="32719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HDR mode allows you to recover detail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from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highlights and shadows. </a:t>
            </a:r>
          </a:p>
        </p:txBody>
      </p:sp>
    </p:spTree>
    <p:extLst>
      <p:ext uri="{BB962C8B-B14F-4D97-AF65-F5344CB8AC3E}">
        <p14:creationId xmlns:p14="http://schemas.microsoft.com/office/powerpoint/2010/main" val="37946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Timer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792547" cy="5348561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i="0" dirty="0" smtClean="0">
                <a:latin typeface="+mn-lt"/>
              </a:rPr>
              <a:t>Look </a:t>
            </a:r>
            <a:r>
              <a:rPr lang="en-US" sz="2100" i="0" dirty="0">
                <a:latin typeface="+mn-lt"/>
              </a:rPr>
              <a:t>for the self-timer option from the menu. </a:t>
            </a:r>
            <a:endParaRPr lang="en-US" sz="2100" i="0" dirty="0" smtClean="0">
              <a:latin typeface="+mn-lt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The </a:t>
            </a:r>
            <a:r>
              <a:rPr lang="en-US" sz="1700" i="0" dirty="0">
                <a:latin typeface="+mn-lt"/>
              </a:rPr>
              <a:t>self-timer option icon looks like a </a:t>
            </a:r>
            <a:r>
              <a:rPr lang="en-US" sz="1700" i="0" dirty="0" smtClean="0">
                <a:latin typeface="+mn-lt"/>
              </a:rPr>
              <a:t>clock.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Set </a:t>
            </a:r>
            <a:r>
              <a:rPr lang="en-US" sz="1700" i="0" dirty="0">
                <a:latin typeface="+mn-lt"/>
              </a:rPr>
              <a:t>the time delay. </a:t>
            </a:r>
            <a:endParaRPr lang="en-US" sz="1700" i="0" dirty="0" smtClean="0">
              <a:latin typeface="+mn-lt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Tapping </a:t>
            </a:r>
            <a:r>
              <a:rPr lang="en-US" sz="1700" i="0" dirty="0">
                <a:latin typeface="+mn-lt"/>
              </a:rPr>
              <a:t>on the self-timer icon will set the auto-timer, </a:t>
            </a:r>
            <a:r>
              <a:rPr lang="en-US" sz="1700" i="0" dirty="0" smtClean="0">
                <a:latin typeface="+mn-lt"/>
              </a:rPr>
              <a:t>       which </a:t>
            </a:r>
            <a:r>
              <a:rPr lang="en-US" sz="1700" i="0" dirty="0">
                <a:latin typeface="+mn-lt"/>
              </a:rPr>
              <a:t>in </a:t>
            </a:r>
            <a:r>
              <a:rPr lang="en-US" sz="1700" i="0" dirty="0" smtClean="0">
                <a:latin typeface="+mn-lt"/>
              </a:rPr>
              <a:t>  turn </a:t>
            </a:r>
            <a:r>
              <a:rPr lang="en-US" sz="1700" i="0" dirty="0">
                <a:latin typeface="+mn-lt"/>
              </a:rPr>
              <a:t>can be set for a 3- or 10-second time delay</a:t>
            </a:r>
            <a:r>
              <a:rPr lang="en-US" sz="1700" i="0" dirty="0" smtClean="0">
                <a:latin typeface="+mn-lt"/>
              </a:rPr>
              <a:t>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Once </a:t>
            </a:r>
            <a:r>
              <a:rPr lang="en-US" sz="1700" i="0" dirty="0">
                <a:latin typeface="+mn-lt"/>
              </a:rPr>
              <a:t>it’s set, you will be automatically back at the main </a:t>
            </a:r>
            <a:r>
              <a:rPr lang="en-US" sz="1700" i="0" dirty="0" smtClean="0">
                <a:latin typeface="+mn-lt"/>
              </a:rPr>
              <a:t>    view </a:t>
            </a:r>
            <a:r>
              <a:rPr lang="en-US" sz="1700" i="0" dirty="0">
                <a:latin typeface="+mn-lt"/>
              </a:rPr>
              <a:t>of the camera app</a:t>
            </a:r>
            <a:r>
              <a:rPr lang="en-US" sz="1700" i="0" dirty="0" smtClean="0">
                <a:latin typeface="+mn-lt"/>
              </a:rPr>
              <a:t>. 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Focus </a:t>
            </a:r>
            <a:r>
              <a:rPr lang="en-US" altLang="en-US" sz="1700" i="0" dirty="0"/>
              <a:t>on the subject you mean to capture </a:t>
            </a:r>
            <a:r>
              <a:rPr lang="en-US" sz="1700" i="0" dirty="0" smtClean="0">
                <a:latin typeface="+mn-lt"/>
              </a:rPr>
              <a:t>and </a:t>
            </a:r>
            <a:r>
              <a:rPr lang="en-US" sz="1700" i="0" dirty="0">
                <a:latin typeface="+mn-lt"/>
              </a:rPr>
              <a:t>click on the Capture button on the camera app. </a:t>
            </a:r>
            <a:endParaRPr lang="en-US" sz="1700" i="0" dirty="0" smtClean="0">
              <a:latin typeface="+mn-lt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Once </a:t>
            </a:r>
            <a:r>
              <a:rPr lang="en-US" sz="1700" i="0" dirty="0">
                <a:latin typeface="+mn-lt"/>
              </a:rPr>
              <a:t>you click on the Capture button, the timer will do </a:t>
            </a:r>
            <a:r>
              <a:rPr lang="en-US" sz="1700" i="0" dirty="0" smtClean="0">
                <a:latin typeface="+mn-lt"/>
              </a:rPr>
              <a:t>a   </a:t>
            </a:r>
            <a:r>
              <a:rPr lang="en-US" sz="1700" i="0" dirty="0">
                <a:latin typeface="+mn-lt"/>
              </a:rPr>
              <a:t>countdown, which you will be able to see on your device’s screen. </a:t>
            </a:r>
            <a:endParaRPr lang="en-US" sz="1700" i="0" dirty="0" smtClean="0">
              <a:latin typeface="+mn-lt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700" i="0" dirty="0" smtClean="0">
                <a:latin typeface="+mn-lt"/>
              </a:rPr>
              <a:t>Once </a:t>
            </a:r>
            <a:r>
              <a:rPr lang="en-US" sz="1700" i="0" dirty="0">
                <a:latin typeface="+mn-lt"/>
              </a:rPr>
              <a:t>the countdown is up, your camera will take a picture, </a:t>
            </a:r>
            <a:r>
              <a:rPr lang="en-US" sz="1700" i="0" dirty="0" smtClean="0">
                <a:latin typeface="+mn-lt"/>
              </a:rPr>
              <a:t>      which </a:t>
            </a:r>
            <a:r>
              <a:rPr lang="en-US" sz="1700" i="0" dirty="0">
                <a:latin typeface="+mn-lt"/>
              </a:rPr>
              <a:t>will then be automatically saved in your device’s </a:t>
            </a:r>
            <a:r>
              <a:rPr lang="en-US" sz="1700" i="0" dirty="0" smtClean="0">
                <a:latin typeface="+mn-lt"/>
              </a:rPr>
              <a:t>      gallery</a:t>
            </a:r>
            <a:r>
              <a:rPr lang="en-US" sz="1700" i="0" dirty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i="0" dirty="0" smtClean="0">
                <a:latin typeface="+mn-lt"/>
              </a:rPr>
              <a:t>This </a:t>
            </a:r>
            <a:r>
              <a:rPr lang="en-US" sz="2100" i="0" dirty="0">
                <a:latin typeface="+mn-lt"/>
              </a:rPr>
              <a:t>is a great feature that can help you take amazing photos where there is no one around to take it of </a:t>
            </a:r>
            <a:r>
              <a:rPr lang="en-US" sz="2100" i="0" dirty="0" smtClean="0">
                <a:latin typeface="+mn-lt"/>
              </a:rPr>
              <a:t>    you</a:t>
            </a:r>
            <a:r>
              <a:rPr lang="en-US" sz="2100" i="0" dirty="0">
                <a:latin typeface="+mn-lt"/>
              </a:rPr>
              <a:t>. </a:t>
            </a:r>
            <a:endParaRPr lang="en-US" sz="2100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i="0" dirty="0" smtClean="0">
                <a:latin typeface="+mn-lt"/>
              </a:rPr>
              <a:t>Just </a:t>
            </a:r>
            <a:r>
              <a:rPr lang="en-US" sz="2100" i="0" dirty="0">
                <a:latin typeface="+mn-lt"/>
              </a:rPr>
              <a:t>set it, press the shutter button and run into </a:t>
            </a:r>
            <a:r>
              <a:rPr lang="en-US" sz="2100" i="0" dirty="0" smtClean="0">
                <a:latin typeface="+mn-lt"/>
              </a:rPr>
              <a:t>       place</a:t>
            </a:r>
            <a:r>
              <a:rPr lang="en-US" sz="2100" i="0" dirty="0">
                <a:latin typeface="+mn-lt"/>
              </a:rPr>
              <a:t>. </a:t>
            </a:r>
            <a:endParaRPr lang="en-US" sz="2100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i="0" dirty="0" smtClean="0">
                <a:latin typeface="+mn-lt"/>
              </a:rPr>
              <a:t>If </a:t>
            </a:r>
            <a:r>
              <a:rPr lang="en-US" sz="2100" i="0" dirty="0">
                <a:latin typeface="+mn-lt"/>
              </a:rPr>
              <a:t>you have a tripod, great, if not find a place to set </a:t>
            </a:r>
            <a:r>
              <a:rPr lang="en-US" sz="2100" i="0" dirty="0" smtClean="0">
                <a:latin typeface="+mn-lt"/>
              </a:rPr>
              <a:t>  your </a:t>
            </a:r>
            <a:r>
              <a:rPr lang="en-US" sz="2100" i="0" dirty="0">
                <a:latin typeface="+mn-lt"/>
              </a:rPr>
              <a:t>phone down and take a picture from far away </a:t>
            </a:r>
            <a:r>
              <a:rPr lang="en-US" sz="2100" i="0" dirty="0" smtClean="0">
                <a:latin typeface="+mn-lt"/>
              </a:rPr>
              <a:t>  of </a:t>
            </a:r>
            <a:r>
              <a:rPr lang="en-US" sz="2100" i="0" dirty="0">
                <a:latin typeface="+mn-lt"/>
              </a:rPr>
              <a:t>you and the view</a:t>
            </a:r>
            <a:r>
              <a:rPr lang="en-US" sz="2100" i="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100" i="0" dirty="0">
                <a:latin typeface="+mn-lt"/>
              </a:rPr>
              <a:t>A timer is </a:t>
            </a:r>
            <a:r>
              <a:rPr lang="en-US" altLang="en-US" sz="2100" i="0" dirty="0" smtClean="0">
                <a:latin typeface="+mn-lt"/>
              </a:rPr>
              <a:t>also handy </a:t>
            </a:r>
            <a:r>
              <a:rPr lang="en-US" altLang="en-US" sz="2100" i="0" dirty="0">
                <a:latin typeface="+mn-lt"/>
              </a:rPr>
              <a:t>for snapping pics in low light </a:t>
            </a:r>
            <a:r>
              <a:rPr lang="en-US" altLang="en-US" sz="2100" i="0" dirty="0" smtClean="0">
                <a:latin typeface="+mn-lt"/>
              </a:rPr>
              <a:t>  when </a:t>
            </a:r>
            <a:r>
              <a:rPr lang="en-US" altLang="en-US" sz="2100" i="0" dirty="0">
                <a:latin typeface="+mn-lt"/>
              </a:rPr>
              <a:t>even the slightest tap to take the photo can </a:t>
            </a:r>
            <a:r>
              <a:rPr lang="en-US" altLang="en-US" sz="2100" i="0" dirty="0" smtClean="0">
                <a:latin typeface="+mn-lt"/>
              </a:rPr>
              <a:t>   bump </a:t>
            </a:r>
            <a:r>
              <a:rPr lang="en-US" altLang="en-US" sz="2100" i="0" dirty="0">
                <a:latin typeface="+mn-lt"/>
              </a:rPr>
              <a:t>the camera and blur the 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65" y="548680"/>
            <a:ext cx="3293514" cy="3899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65" y="4509120"/>
            <a:ext cx="329304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5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Flash On/Off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5008571" cy="47173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In most cases, you’ll get better results by using natural light rather than resorting to the phone’s harsh built-in flash, so make sure you know how to turn the flash off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685800">
              <a:buFont typeface="+mj-lt"/>
              <a:buAutoNum type="arabicPeriod"/>
            </a:pPr>
            <a:r>
              <a:rPr lang="en-US" i="0" dirty="0" smtClean="0">
                <a:latin typeface="+mn-lt"/>
              </a:rPr>
              <a:t>Open </a:t>
            </a:r>
            <a:r>
              <a:rPr lang="en-US" i="0" dirty="0">
                <a:latin typeface="+mn-lt"/>
              </a:rPr>
              <a:t>the </a:t>
            </a:r>
            <a:r>
              <a:rPr lang="en-US" b="1" i="0" dirty="0">
                <a:latin typeface="+mn-lt"/>
              </a:rPr>
              <a:t>Camera app</a:t>
            </a:r>
            <a:r>
              <a:rPr lang="en-US" i="0" dirty="0">
                <a:latin typeface="+mn-lt"/>
              </a:rPr>
              <a:t> on your Android device.</a:t>
            </a:r>
          </a:p>
          <a:p>
            <a:pPr marL="685800">
              <a:buFont typeface="+mj-lt"/>
              <a:buAutoNum type="arabicPeriod"/>
            </a:pPr>
            <a:r>
              <a:rPr lang="en-US" i="0" dirty="0" smtClean="0">
                <a:latin typeface="+mn-lt"/>
              </a:rPr>
              <a:t>Tap </a:t>
            </a:r>
            <a:r>
              <a:rPr lang="en-US" i="0" dirty="0">
                <a:latin typeface="+mn-lt"/>
              </a:rPr>
              <a:t>on the </a:t>
            </a:r>
            <a:r>
              <a:rPr lang="en-US" b="1" i="0" dirty="0">
                <a:latin typeface="+mn-lt"/>
              </a:rPr>
              <a:t>lightning bolt</a:t>
            </a:r>
            <a:r>
              <a:rPr lang="en-US" i="0" dirty="0">
                <a:latin typeface="+mn-lt"/>
              </a:rPr>
              <a:t> icon at the bottom-center of your screen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685800">
              <a:buFont typeface="+mj-lt"/>
              <a:buAutoNum type="arabicPeriod"/>
            </a:pPr>
            <a:r>
              <a:rPr lang="en-US" i="0" dirty="0" smtClean="0">
                <a:latin typeface="+mn-lt"/>
              </a:rPr>
              <a:t>Tap </a:t>
            </a:r>
            <a:r>
              <a:rPr lang="en-US" i="0" dirty="0">
                <a:latin typeface="+mn-lt"/>
              </a:rPr>
              <a:t>until the lightning bolt has a </a:t>
            </a:r>
            <a:r>
              <a:rPr lang="en-US" b="1" i="0" dirty="0">
                <a:latin typeface="+mn-lt"/>
              </a:rPr>
              <a:t>slash mark</a:t>
            </a:r>
            <a:r>
              <a:rPr lang="en-US" i="0" dirty="0">
                <a:latin typeface="+mn-lt"/>
              </a:rPr>
              <a:t> </a:t>
            </a:r>
            <a:r>
              <a:rPr lang="en-US" i="0" dirty="0" smtClean="0">
                <a:latin typeface="+mn-lt"/>
              </a:rPr>
              <a:t>            through </a:t>
            </a:r>
            <a:r>
              <a:rPr lang="en-US" i="0" dirty="0">
                <a:latin typeface="+mn-lt"/>
              </a:rPr>
              <a:t>it, indicating that it's shut off.</a:t>
            </a:r>
          </a:p>
          <a:p>
            <a:pPr marL="685800">
              <a:buFont typeface="+mj-lt"/>
              <a:buAutoNum type="arabicPeriod"/>
            </a:pPr>
            <a:r>
              <a:rPr lang="en-US" i="0" dirty="0">
                <a:latin typeface="+mn-lt"/>
              </a:rPr>
              <a:t>If you've tapped to the point that the lightning </a:t>
            </a:r>
            <a:r>
              <a:rPr lang="en-US" i="0" dirty="0" smtClean="0">
                <a:latin typeface="+mn-lt"/>
              </a:rPr>
              <a:t>     bolt </a:t>
            </a:r>
            <a:r>
              <a:rPr lang="en-US" i="0" dirty="0">
                <a:latin typeface="+mn-lt"/>
              </a:rPr>
              <a:t>has an </a:t>
            </a:r>
            <a:r>
              <a:rPr lang="en-US" b="1" i="0" dirty="0">
                <a:latin typeface="+mn-lt"/>
              </a:rPr>
              <a:t>"A"</a:t>
            </a:r>
            <a:r>
              <a:rPr lang="en-US" i="0" dirty="0">
                <a:latin typeface="+mn-lt"/>
              </a:rPr>
              <a:t> next to it, it's set to automatic </a:t>
            </a:r>
            <a:r>
              <a:rPr lang="en-US" i="0" dirty="0" smtClean="0">
                <a:latin typeface="+mn-lt"/>
              </a:rPr>
              <a:t>      mode</a:t>
            </a:r>
            <a:r>
              <a:rPr lang="en-US" i="0" dirty="0">
                <a:latin typeface="+mn-lt"/>
              </a:rPr>
              <a:t>.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989" y="4688"/>
            <a:ext cx="3336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Add Gridlines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360499" cy="5204545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Go into the settings for your camera and turn on the gridlines. </a:t>
            </a:r>
            <a:endParaRPr lang="en-US" i="0" dirty="0" smtClean="0">
              <a:latin typeface="+mn-lt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With </a:t>
            </a:r>
            <a:r>
              <a:rPr lang="en-US" i="0" dirty="0">
                <a:latin typeface="+mn-lt"/>
              </a:rPr>
              <a:t>a grid overlaid on your </a:t>
            </a:r>
            <a:r>
              <a:rPr lang="en-US" i="0" dirty="0" smtClean="0">
                <a:latin typeface="+mn-lt"/>
              </a:rPr>
              <a:t>camera</a:t>
            </a:r>
            <a:r>
              <a:rPr lang="en-US" i="0" dirty="0">
                <a:latin typeface="+mn-lt"/>
              </a:rPr>
              <a:t>, it will be </a:t>
            </a:r>
            <a:r>
              <a:rPr lang="en-US" i="0" dirty="0" smtClean="0">
                <a:latin typeface="+mn-lt"/>
              </a:rPr>
              <a:t>   easier </a:t>
            </a:r>
            <a:r>
              <a:rPr lang="en-US" i="0" dirty="0">
                <a:latin typeface="+mn-lt"/>
              </a:rPr>
              <a:t>to </a:t>
            </a:r>
            <a:r>
              <a:rPr lang="en-US" i="0" dirty="0" smtClean="0">
                <a:latin typeface="+mn-lt"/>
              </a:rPr>
              <a:t>use the rule of thirds to compose </a:t>
            </a:r>
            <a:r>
              <a:rPr lang="en-US" i="0" dirty="0">
                <a:latin typeface="+mn-lt"/>
              </a:rPr>
              <a:t>your photos and get the </a:t>
            </a:r>
            <a:r>
              <a:rPr lang="en-US" i="0" dirty="0" smtClean="0">
                <a:latin typeface="+mn-lt"/>
              </a:rPr>
              <a:t>horizon line </a:t>
            </a:r>
            <a:r>
              <a:rPr lang="en-US" i="0" dirty="0">
                <a:latin typeface="+mn-lt"/>
              </a:rPr>
              <a:t>level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Tap </a:t>
            </a:r>
            <a:r>
              <a:rPr lang="en-US" altLang="en-US" i="0" dirty="0">
                <a:latin typeface="+mn-lt"/>
              </a:rPr>
              <a:t>on </a:t>
            </a:r>
            <a:r>
              <a:rPr lang="en-US" altLang="en-US" b="1" i="0" dirty="0">
                <a:latin typeface="+mn-lt"/>
              </a:rPr>
              <a:t>Camera </a:t>
            </a:r>
            <a:r>
              <a:rPr lang="en-US" altLang="en-US" i="0" dirty="0">
                <a:latin typeface="+mn-lt"/>
              </a:rPr>
              <a:t>icon from the Home screen.  </a:t>
            </a: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Tap </a:t>
            </a:r>
            <a:r>
              <a:rPr lang="en-US" altLang="en-US" i="0" dirty="0">
                <a:latin typeface="+mn-lt"/>
              </a:rPr>
              <a:t>on </a:t>
            </a:r>
            <a:r>
              <a:rPr lang="en-US" altLang="en-US" b="1" i="0" dirty="0">
                <a:latin typeface="+mn-lt"/>
              </a:rPr>
              <a:t>Settings</a:t>
            </a:r>
            <a:r>
              <a:rPr lang="en-US" altLang="en-US" i="0" dirty="0">
                <a:latin typeface="+mn-lt"/>
              </a:rPr>
              <a:t>.  </a:t>
            </a: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Select </a:t>
            </a:r>
            <a:r>
              <a:rPr lang="en-US" altLang="en-US" i="0" dirty="0">
                <a:latin typeface="+mn-lt"/>
              </a:rPr>
              <a:t>and tap on </a:t>
            </a:r>
            <a:r>
              <a:rPr lang="en-US" altLang="en-US" b="1" i="0" dirty="0">
                <a:latin typeface="+mn-lt"/>
              </a:rPr>
              <a:t>Grid lines</a:t>
            </a:r>
            <a:r>
              <a:rPr lang="en-US" altLang="en-US" i="0" dirty="0">
                <a:latin typeface="+mn-lt"/>
              </a:rPr>
              <a:t> switch to activate it.  </a:t>
            </a: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Tap </a:t>
            </a:r>
            <a:r>
              <a:rPr lang="en-US" altLang="en-US" i="0" dirty="0">
                <a:latin typeface="+mn-lt"/>
              </a:rPr>
              <a:t>on </a:t>
            </a:r>
            <a:r>
              <a:rPr lang="en-US" altLang="en-US" b="1" i="0" dirty="0">
                <a:latin typeface="+mn-lt"/>
              </a:rPr>
              <a:t>Back </a:t>
            </a:r>
            <a:r>
              <a:rPr lang="en-US" altLang="en-US" i="0" dirty="0">
                <a:latin typeface="+mn-lt"/>
              </a:rPr>
              <a:t>to return to the camera screen.  </a:t>
            </a: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Grid </a:t>
            </a:r>
            <a:r>
              <a:rPr lang="en-US" altLang="en-US" i="0" dirty="0">
                <a:latin typeface="+mn-lt"/>
              </a:rPr>
              <a:t>lines will be shown in the camera interface. </a:t>
            </a:r>
            <a:endParaRPr lang="en-US" altLang="en-US" i="0" dirty="0" smtClean="0">
              <a:latin typeface="+mn-lt"/>
            </a:endParaRP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Move </a:t>
            </a:r>
            <a:r>
              <a:rPr lang="en-US" altLang="en-US" i="0" dirty="0">
                <a:latin typeface="+mn-lt"/>
              </a:rPr>
              <a:t>the device so that the object that needs to be photographed is placed in gridlines place. </a:t>
            </a:r>
            <a:endParaRPr lang="en-US" altLang="en-US" i="0" dirty="0" smtClean="0">
              <a:latin typeface="+mn-lt"/>
            </a:endParaRPr>
          </a:p>
          <a:p>
            <a:pPr marL="4572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i="0" dirty="0" smtClean="0">
                <a:latin typeface="+mn-lt"/>
              </a:rPr>
              <a:t>Tap </a:t>
            </a:r>
            <a:r>
              <a:rPr lang="en-US" altLang="en-US" i="0" dirty="0">
                <a:latin typeface="+mn-lt"/>
              </a:rPr>
              <a:t>on </a:t>
            </a:r>
            <a:r>
              <a:rPr lang="en-US" altLang="en-US" b="1" i="0" dirty="0">
                <a:latin typeface="+mn-lt"/>
              </a:rPr>
              <a:t>Camera </a:t>
            </a:r>
            <a:r>
              <a:rPr lang="en-US" altLang="en-US" i="0" dirty="0">
                <a:latin typeface="+mn-lt"/>
              </a:rPr>
              <a:t>icon.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886572" cy="21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0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Shutter Speed Adjustment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558800" y="1628800"/>
            <a:ext cx="2776323" cy="2684265"/>
          </a:xfrm>
        </p:spPr>
        <p:txBody>
          <a:bodyPr>
            <a:normAutofit/>
          </a:bodyPr>
          <a:lstStyle/>
          <a:p>
            <a:pPr marL="2286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One of the fundamentals of photography is shutter speed – which is simply how long the camera’s shutter stays open to allow light to hit the sensor. </a:t>
            </a:r>
            <a:endParaRPr lang="en-US" altLang="en-US" i="0" dirty="0" smtClean="0">
              <a:latin typeface="+mn-lt"/>
            </a:endParaRPr>
          </a:p>
          <a:p>
            <a:pPr marL="2286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i="0" dirty="0" smtClean="0">
                <a:latin typeface="+mn-lt"/>
              </a:rPr>
              <a:t>The </a:t>
            </a:r>
            <a:r>
              <a:rPr lang="en-US" altLang="en-US" i="0" dirty="0">
                <a:latin typeface="+mn-lt"/>
              </a:rPr>
              <a:t>slower (longer) the shutter speed, the more light will hit the sensor.</a:t>
            </a:r>
          </a:p>
          <a:p>
            <a:pPr>
              <a:buFont typeface="Arial" panose="020B0604020202020204" pitchFamily="34" charset="0"/>
              <a:buChar char="•"/>
            </a:pP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99" y="1270136"/>
            <a:ext cx="5220071" cy="24713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8800" y="3861048"/>
            <a:ext cx="823807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light is good, then you’ll want to use a fast shutter speed to avoid your images becoming overexposed (too bright), but if light is low, using a slower shutter speed won’t be underexposed (too dark).</a:t>
            </a:r>
          </a:p>
          <a:p>
            <a:pPr marL="2286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Experimenting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shutter speed is also useful for creating a number of different effects. A fast shutter speed will freeze action, such as water splashing, while slower shutter speeds will create a blurred effect, creating a milky sort of effect for water, or creating effects such as light trails.</a:t>
            </a:r>
          </a:p>
          <a:p>
            <a:pPr marL="228600" lvl="0" indent="-22860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change the shutter speed, tap the aperture icon again and use the slider to choose a speed between 1/24000 up to 10 seconds.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use a slow shutter speed, you’ll want to put your phone on a small tripod to prevent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camera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shake from blurring the image.</a:t>
            </a:r>
          </a:p>
        </p:txBody>
      </p:sp>
    </p:spTree>
    <p:extLst>
      <p:ext uri="{BB962C8B-B14F-4D97-AF65-F5344CB8AC3E}">
        <p14:creationId xmlns:p14="http://schemas.microsoft.com/office/powerpoint/2010/main" val="11727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ISO Adjustment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323529" y="1320799"/>
            <a:ext cx="3528392" cy="3404345"/>
          </a:xfrm>
        </p:spPr>
        <p:txBody>
          <a:bodyPr>
            <a:noAutofit/>
          </a:bodyPr>
          <a:lstStyle/>
          <a:p>
            <a:pPr marL="287338" indent="-287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Like shutter speed adjustment, </a:t>
            </a:r>
            <a:r>
              <a:rPr lang="en-US" i="0" dirty="0" smtClean="0">
                <a:latin typeface="+mn-lt"/>
              </a:rPr>
              <a:t>ISO       adjustment </a:t>
            </a:r>
            <a:r>
              <a:rPr lang="en-US" i="0" dirty="0">
                <a:latin typeface="+mn-lt"/>
              </a:rPr>
              <a:t>is a way you can </a:t>
            </a:r>
            <a:r>
              <a:rPr lang="en-US" i="0" dirty="0" smtClean="0">
                <a:latin typeface="+mn-lt"/>
              </a:rPr>
              <a:t>control </a:t>
            </a:r>
            <a:r>
              <a:rPr lang="en-US" i="0" dirty="0" smtClean="0">
                <a:latin typeface="+mn-lt"/>
              </a:rPr>
              <a:t> the </a:t>
            </a:r>
            <a:r>
              <a:rPr lang="en-US" i="0" dirty="0">
                <a:latin typeface="+mn-lt"/>
              </a:rPr>
              <a:t>final exposure of </a:t>
            </a:r>
            <a:r>
              <a:rPr lang="en-US" i="0" dirty="0" smtClean="0">
                <a:latin typeface="+mn-lt"/>
              </a:rPr>
              <a:t>the image</a:t>
            </a:r>
            <a:r>
              <a:rPr lang="en-US" i="0" dirty="0">
                <a:latin typeface="+mn-lt"/>
              </a:rPr>
              <a:t>. </a:t>
            </a:r>
          </a:p>
          <a:p>
            <a:pPr marL="287338" indent="-287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By </a:t>
            </a:r>
            <a:r>
              <a:rPr lang="en-US" i="0" dirty="0">
                <a:latin typeface="+mn-lt"/>
              </a:rPr>
              <a:t>increasing the ISO in your </a:t>
            </a:r>
            <a:r>
              <a:rPr lang="en-US" i="0" dirty="0" smtClean="0">
                <a:latin typeface="+mn-lt"/>
              </a:rPr>
              <a:t>             phone’s </a:t>
            </a:r>
            <a:r>
              <a:rPr lang="en-US" i="0" dirty="0">
                <a:latin typeface="+mn-lt"/>
              </a:rPr>
              <a:t>camera, you’re making </a:t>
            </a:r>
            <a:r>
              <a:rPr lang="en-US" i="0" dirty="0" smtClean="0">
                <a:latin typeface="+mn-lt"/>
              </a:rPr>
              <a:t>the  </a:t>
            </a:r>
            <a:r>
              <a:rPr lang="en-US" i="0" dirty="0" smtClean="0">
                <a:latin typeface="+mn-lt"/>
              </a:rPr>
              <a:t> sensor </a:t>
            </a:r>
            <a:r>
              <a:rPr lang="en-US" i="0" dirty="0" smtClean="0">
                <a:latin typeface="+mn-lt"/>
              </a:rPr>
              <a:t>more </a:t>
            </a:r>
            <a:r>
              <a:rPr lang="en-US" i="0" dirty="0">
                <a:latin typeface="+mn-lt"/>
              </a:rPr>
              <a:t>sensitive </a:t>
            </a:r>
            <a:r>
              <a:rPr lang="en-US" i="0" dirty="0" smtClean="0">
                <a:latin typeface="+mn-lt"/>
              </a:rPr>
              <a:t>to light</a:t>
            </a:r>
            <a:r>
              <a:rPr lang="en-US" i="0" dirty="0">
                <a:latin typeface="+mn-lt"/>
              </a:rPr>
              <a:t>, which will allow you to take pictures </a:t>
            </a:r>
            <a:r>
              <a:rPr lang="en-US" i="0" dirty="0" smtClean="0">
                <a:latin typeface="+mn-lt"/>
              </a:rPr>
              <a:t>in        </a:t>
            </a:r>
            <a:r>
              <a:rPr lang="en-US" i="0" dirty="0" smtClean="0">
                <a:latin typeface="+mn-lt"/>
              </a:rPr>
              <a:t> lower </a:t>
            </a:r>
            <a:r>
              <a:rPr lang="en-US" i="0" dirty="0" smtClean="0">
                <a:latin typeface="+mn-lt"/>
              </a:rPr>
              <a:t>light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 marL="287338" indent="-287338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However</a:t>
            </a:r>
            <a:r>
              <a:rPr lang="en-US" i="0" dirty="0">
                <a:latin typeface="+mn-lt"/>
              </a:rPr>
              <a:t>, keep in mind that the </a:t>
            </a:r>
            <a:r>
              <a:rPr lang="en-US" i="0" dirty="0" smtClean="0">
                <a:latin typeface="+mn-lt"/>
              </a:rPr>
              <a:t>        higher </a:t>
            </a:r>
            <a:r>
              <a:rPr lang="en-US" i="0" dirty="0">
                <a:latin typeface="+mn-lt"/>
              </a:rPr>
              <a:t>you boost the ISO the more </a:t>
            </a:r>
            <a:r>
              <a:rPr lang="en-US" i="0" dirty="0" smtClean="0">
                <a:latin typeface="+mn-lt"/>
              </a:rPr>
              <a:t> </a:t>
            </a:r>
            <a:r>
              <a:rPr lang="en-US" i="0" dirty="0" smtClean="0">
                <a:latin typeface="+mn-lt"/>
              </a:rPr>
              <a:t>   </a:t>
            </a:r>
            <a:r>
              <a:rPr lang="en-US" i="0" dirty="0" smtClean="0">
                <a:latin typeface="+mn-lt"/>
              </a:rPr>
              <a:t>likely </a:t>
            </a:r>
            <a:r>
              <a:rPr lang="en-US" i="0" dirty="0">
                <a:latin typeface="+mn-lt"/>
              </a:rPr>
              <a:t>it is that you’ll lose a bit of </a:t>
            </a:r>
            <a:r>
              <a:rPr lang="en-US" i="0" dirty="0" smtClean="0">
                <a:latin typeface="+mn-lt"/>
              </a:rPr>
              <a:t>         image </a:t>
            </a:r>
            <a:r>
              <a:rPr lang="en-US" i="0" dirty="0">
                <a:latin typeface="+mn-lt"/>
              </a:rPr>
              <a:t>quality; a higher ISO often </a:t>
            </a:r>
            <a:r>
              <a:rPr lang="en-US" i="0" dirty="0" smtClean="0">
                <a:latin typeface="+mn-lt"/>
              </a:rPr>
              <a:t>    </a:t>
            </a:r>
            <a:r>
              <a:rPr lang="en-US" i="0" dirty="0" smtClean="0">
                <a:latin typeface="+mn-lt"/>
              </a:rPr>
              <a:t>   </a:t>
            </a:r>
            <a:r>
              <a:rPr lang="en-US" i="0" dirty="0" smtClean="0">
                <a:latin typeface="+mn-lt"/>
              </a:rPr>
              <a:t>results </a:t>
            </a:r>
            <a:r>
              <a:rPr lang="en-US" i="0" dirty="0">
                <a:latin typeface="+mn-lt"/>
              </a:rPr>
              <a:t>in a grainier image</a:t>
            </a:r>
            <a:r>
              <a:rPr lang="en-US" i="0" dirty="0" smtClean="0">
                <a:latin typeface="+mn-l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78" y="1556792"/>
            <a:ext cx="5179678" cy="24522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8433" y="4509120"/>
            <a:ext cx="85211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Smartphones can often be guilty of ramping up the ISO, which can lead to problems with image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noise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creeping into your photos.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Although most of the time, leaving this setting in Auto is absolutely fine, if you find the phone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is    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choosing a speed which is too high for your liking, you can select a lower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You’ll need to keep the phone as still as possible – if your hand isn’t that steady, try steadying yourself and the phone against something like a wall, or a table. You could even invest in a smartphone tripod to keep your phone perfectly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use this setting, tap the ISO option and drag the slider to the setting you wish to choose.</a:t>
            </a:r>
          </a:p>
        </p:txBody>
      </p:sp>
    </p:spTree>
    <p:extLst>
      <p:ext uri="{BB962C8B-B14F-4D97-AF65-F5344CB8AC3E}">
        <p14:creationId xmlns:p14="http://schemas.microsoft.com/office/powerpoint/2010/main" val="202035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Night </a:t>
            </a: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5584635" cy="5348561"/>
          </a:xfrm>
        </p:spPr>
        <p:txBody>
          <a:bodyPr>
            <a:normAutofit fontScale="92500"/>
          </a:bodyPr>
          <a:lstStyle/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mode relies heavily on using the available light to create an </a:t>
            </a:r>
            <a:r>
              <a:rPr lang="en-US" i="0" dirty="0" smtClean="0">
                <a:latin typeface="+mn-lt"/>
              </a:rPr>
              <a:t>  </a:t>
            </a:r>
            <a:r>
              <a:rPr lang="en-US" i="0" dirty="0" smtClean="0">
                <a:latin typeface="+mn-lt"/>
              </a:rPr>
              <a:t>  </a:t>
            </a:r>
            <a:r>
              <a:rPr lang="en-US" i="0" dirty="0" smtClean="0">
                <a:latin typeface="+mn-lt"/>
              </a:rPr>
              <a:t>exposure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As </a:t>
            </a:r>
            <a:r>
              <a:rPr lang="en-US" i="0" dirty="0">
                <a:latin typeface="+mn-lt"/>
              </a:rPr>
              <a:t>such, you may need to hold your phone very steady in order to obtain a sharp image, particularly when shooting with longer </a:t>
            </a:r>
            <a:r>
              <a:rPr lang="en-US" i="0" dirty="0" smtClean="0">
                <a:latin typeface="+mn-lt"/>
              </a:rPr>
              <a:t>        </a:t>
            </a:r>
            <a:r>
              <a:rPr lang="en-US" i="0" dirty="0" smtClean="0">
                <a:latin typeface="+mn-lt"/>
              </a:rPr>
              <a:t> exposure </a:t>
            </a:r>
            <a:r>
              <a:rPr lang="en-US" i="0" dirty="0">
                <a:latin typeface="+mn-lt"/>
              </a:rPr>
              <a:t>times.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using the night mode function on your mobile phone </a:t>
            </a:r>
            <a:r>
              <a:rPr lang="en-US" i="0" dirty="0" smtClean="0">
                <a:latin typeface="+mn-lt"/>
              </a:rPr>
              <a:t>          </a:t>
            </a:r>
            <a:r>
              <a:rPr lang="en-US" i="0" dirty="0" smtClean="0">
                <a:latin typeface="+mn-lt"/>
              </a:rPr>
              <a:t> camera</a:t>
            </a:r>
            <a:r>
              <a:rPr lang="en-US" i="0" dirty="0">
                <a:latin typeface="+mn-lt"/>
              </a:rPr>
              <a:t>, it can take anywhere from </a:t>
            </a:r>
            <a:r>
              <a:rPr lang="en-US" i="0" dirty="0" smtClean="0">
                <a:latin typeface="+mn-lt"/>
              </a:rPr>
              <a:t>1-10 </a:t>
            </a:r>
            <a:r>
              <a:rPr lang="en-US" i="0" dirty="0">
                <a:latin typeface="+mn-lt"/>
              </a:rPr>
              <a:t>seconds to take an image. </a:t>
            </a:r>
            <a:endParaRPr lang="en-US" i="0" dirty="0" smtClean="0">
              <a:latin typeface="+mn-lt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best part about it is that even when you’re shooting </a:t>
            </a:r>
            <a:r>
              <a:rPr lang="en-US" i="0" dirty="0" smtClean="0">
                <a:latin typeface="+mn-lt"/>
              </a:rPr>
              <a:t>                </a:t>
            </a:r>
            <a:r>
              <a:rPr lang="en-US" i="0" dirty="0" smtClean="0">
                <a:latin typeface="+mn-lt"/>
              </a:rPr>
              <a:t> handheld</a:t>
            </a:r>
            <a:r>
              <a:rPr lang="en-US" i="0" dirty="0">
                <a:latin typeface="+mn-lt"/>
              </a:rPr>
              <a:t>, it is possible to get very sharp results without </a:t>
            </a:r>
            <a:r>
              <a:rPr lang="en-US" i="0" dirty="0" smtClean="0">
                <a:latin typeface="+mn-lt"/>
              </a:rPr>
              <a:t>camera    </a:t>
            </a:r>
            <a:r>
              <a:rPr lang="en-US" i="0" dirty="0" smtClean="0">
                <a:latin typeface="+mn-lt"/>
              </a:rPr>
              <a:t> shake </a:t>
            </a:r>
            <a:r>
              <a:rPr lang="en-US" i="0" dirty="0" smtClean="0">
                <a:latin typeface="+mn-lt"/>
              </a:rPr>
              <a:t>or blurriness</a:t>
            </a:r>
            <a:r>
              <a:rPr lang="en-US" i="0" dirty="0">
                <a:latin typeface="+mn-lt"/>
              </a:rPr>
              <a:t>, even when the subject is moving.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This is because when the night mode function is activated, </a:t>
            </a:r>
            <a:r>
              <a:rPr lang="en-US" i="0" dirty="0" smtClean="0">
                <a:latin typeface="+mn-lt"/>
              </a:rPr>
              <a:t>your    </a:t>
            </a:r>
            <a:r>
              <a:rPr lang="en-US" i="0" dirty="0" smtClean="0">
                <a:latin typeface="+mn-lt"/>
              </a:rPr>
              <a:t>  smartphone </a:t>
            </a:r>
            <a:r>
              <a:rPr lang="en-US" i="0" dirty="0">
                <a:latin typeface="+mn-lt"/>
              </a:rPr>
              <a:t>will take several photos in rapid succession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It </a:t>
            </a:r>
            <a:r>
              <a:rPr lang="en-US" i="0" dirty="0">
                <a:latin typeface="+mn-lt"/>
              </a:rPr>
              <a:t>then combines the image data to achieve maximum light and </a:t>
            </a:r>
            <a:r>
              <a:rPr lang="en-US" i="0" dirty="0" smtClean="0">
                <a:latin typeface="+mn-lt"/>
              </a:rPr>
              <a:t>    </a:t>
            </a:r>
            <a:r>
              <a:rPr lang="en-US" i="0" dirty="0" smtClean="0">
                <a:latin typeface="+mn-lt"/>
              </a:rPr>
              <a:t> color </a:t>
            </a:r>
            <a:r>
              <a:rPr lang="en-US" i="0" dirty="0">
                <a:latin typeface="+mn-lt"/>
              </a:rPr>
              <a:t>information, creating a single high-quality image that pulls </a:t>
            </a:r>
            <a:r>
              <a:rPr lang="en-US" i="0" dirty="0" smtClean="0">
                <a:latin typeface="+mn-lt"/>
              </a:rPr>
              <a:t>   </a:t>
            </a:r>
            <a:r>
              <a:rPr lang="en-US" i="0" dirty="0" smtClean="0">
                <a:latin typeface="+mn-lt"/>
              </a:rPr>
              <a:t> data </a:t>
            </a:r>
            <a:r>
              <a:rPr lang="en-US" i="0" dirty="0">
                <a:latin typeface="+mn-lt"/>
              </a:rPr>
              <a:t>from the shadows and restores data to the highlights.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using night mode in-field, try turning on the AI Image </a:t>
            </a:r>
            <a:r>
              <a:rPr lang="en-US" i="0" dirty="0" smtClean="0">
                <a:latin typeface="+mn-lt"/>
              </a:rPr>
              <a:t>         </a:t>
            </a:r>
            <a:r>
              <a:rPr lang="en-US" i="0" dirty="0" smtClean="0">
                <a:latin typeface="+mn-lt"/>
              </a:rPr>
              <a:t>  </a:t>
            </a:r>
            <a:r>
              <a:rPr lang="en-US" i="0" dirty="0" smtClean="0">
                <a:latin typeface="+mn-lt"/>
              </a:rPr>
              <a:t>Stabilization </a:t>
            </a:r>
            <a:r>
              <a:rPr lang="en-US" i="0" dirty="0">
                <a:latin typeface="+mn-lt"/>
              </a:rPr>
              <a:t>setting of your smartphone camera, which will </a:t>
            </a:r>
            <a:r>
              <a:rPr lang="en-US" i="0" dirty="0" smtClean="0">
                <a:latin typeface="+mn-lt"/>
              </a:rPr>
              <a:t>          </a:t>
            </a:r>
            <a:r>
              <a:rPr lang="en-US" i="0" dirty="0" smtClean="0">
                <a:latin typeface="+mn-lt"/>
              </a:rPr>
              <a:t>   </a:t>
            </a:r>
            <a:r>
              <a:rPr lang="en-US" i="0" dirty="0" smtClean="0">
                <a:latin typeface="+mn-lt"/>
              </a:rPr>
              <a:t>further </a:t>
            </a:r>
            <a:r>
              <a:rPr lang="en-US" i="0" dirty="0">
                <a:latin typeface="+mn-lt"/>
              </a:rPr>
              <a:t>help you to achieve sharper images. </a:t>
            </a:r>
            <a:endParaRPr lang="en-US" i="0" dirty="0" smtClean="0">
              <a:latin typeface="+mn-lt"/>
            </a:endParaRP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will reduce the need to use a tripod or to turn on the flash, </a:t>
            </a:r>
            <a:r>
              <a:rPr lang="en-US" i="0" dirty="0" smtClean="0">
                <a:latin typeface="+mn-lt"/>
              </a:rPr>
              <a:t>  </a:t>
            </a:r>
            <a:r>
              <a:rPr lang="en-US" i="0" dirty="0" smtClean="0">
                <a:latin typeface="+mn-lt"/>
              </a:rPr>
              <a:t> meaning </a:t>
            </a:r>
            <a:r>
              <a:rPr lang="en-US" i="0" dirty="0">
                <a:latin typeface="+mn-lt"/>
              </a:rPr>
              <a:t>that you’ll end up with better landscape images with </a:t>
            </a:r>
            <a:r>
              <a:rPr lang="en-US" i="0" dirty="0" smtClean="0">
                <a:latin typeface="+mn-lt"/>
              </a:rPr>
              <a:t>     </a:t>
            </a:r>
            <a:r>
              <a:rPr lang="en-US" i="0" dirty="0" smtClean="0">
                <a:latin typeface="+mn-lt"/>
              </a:rPr>
              <a:t>    </a:t>
            </a:r>
            <a:r>
              <a:rPr lang="en-US" i="0" dirty="0" smtClean="0">
                <a:latin typeface="+mn-lt"/>
              </a:rPr>
              <a:t>little </a:t>
            </a:r>
            <a:r>
              <a:rPr lang="en-US" i="0" dirty="0">
                <a:latin typeface="+mn-lt"/>
              </a:rPr>
              <a:t>effort.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320799"/>
            <a:ext cx="2945927" cy="393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24128" y="2420888"/>
            <a:ext cx="212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2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19282" y="1153569"/>
            <a:ext cx="3974982" cy="927388"/>
            <a:chOff x="319282" y="1153569"/>
            <a:chExt cx="3974982" cy="927388"/>
          </a:xfrm>
        </p:grpSpPr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155324" y="1153569"/>
              <a:ext cx="29527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Use the Foreground, Middle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Ground    </a:t>
              </a:r>
              <a:r>
                <a:rPr lang="en-US" sz="1400" b="1" dirty="0">
                  <a:solidFill>
                    <a:schemeClr val="bg1"/>
                  </a:solidFill>
                </a:rPr>
                <a:t>and Background</a:t>
              </a:r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1165620" y="1680847"/>
              <a:ext cx="312864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Include interesting elements in the foreground, middle ground and/or background.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319282" y="1161507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06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30" name="직선 연결선 2"/>
            <p:cNvCxnSpPr/>
            <p:nvPr/>
          </p:nvCxnSpPr>
          <p:spPr>
            <a:xfrm>
              <a:off x="1002924" y="1281859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19282" y="2128566"/>
            <a:ext cx="3788792" cy="709818"/>
            <a:chOff x="319282" y="2128566"/>
            <a:chExt cx="3788792" cy="709818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1155324" y="2128566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Change Your Perspective</a:t>
              </a:r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1155324" y="2438274"/>
              <a:ext cx="29527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Change your viewpoint by taking photos from a      bird’s-eye view or worm’s-eye view.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319282" y="2136504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07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1002924" y="2239358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319282" y="3103563"/>
            <a:ext cx="4004692" cy="575199"/>
            <a:chOff x="319282" y="3103563"/>
            <a:chExt cx="4004692" cy="575199"/>
          </a:xfrm>
        </p:grpSpPr>
        <p:sp>
          <p:nvSpPr>
            <p:cNvPr id="61" name="Text Box 5"/>
            <p:cNvSpPr txBox="1">
              <a:spLocks noChangeArrowheads="1"/>
            </p:cNvSpPr>
            <p:nvPr/>
          </p:nvSpPr>
          <p:spPr bwMode="auto">
            <a:xfrm>
              <a:off x="1155324" y="3103563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Play with Distance</a:t>
              </a:r>
            </a:p>
          </p:txBody>
        </p:sp>
        <p:sp>
          <p:nvSpPr>
            <p:cNvPr id="62" name="Text Box 11"/>
            <p:cNvSpPr txBox="1">
              <a:spLocks noChangeArrowheads="1"/>
            </p:cNvSpPr>
            <p:nvPr/>
          </p:nvSpPr>
          <p:spPr bwMode="auto">
            <a:xfrm>
              <a:off x="1155324" y="3414503"/>
              <a:ext cx="31686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To showcase a spectacular </a:t>
              </a:r>
              <a:r>
                <a:rPr lang="en-US" sz="1100" dirty="0" smtClean="0">
                  <a:solidFill>
                    <a:schemeClr val="bg1"/>
                  </a:solidFill>
                </a:rPr>
                <a:t>background. 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63" name="TextBox 13"/>
            <p:cNvSpPr txBox="1">
              <a:spLocks noChangeArrowheads="1"/>
            </p:cNvSpPr>
            <p:nvPr/>
          </p:nvSpPr>
          <p:spPr bwMode="auto">
            <a:xfrm>
              <a:off x="319282" y="3111501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08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1002924" y="3176903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그룹 4"/>
          <p:cNvGrpSpPr/>
          <p:nvPr/>
        </p:nvGrpSpPr>
        <p:grpSpPr>
          <a:xfrm>
            <a:off x="319282" y="4078560"/>
            <a:ext cx="3788792" cy="821108"/>
            <a:chOff x="319282" y="4078560"/>
            <a:chExt cx="3788792" cy="821108"/>
          </a:xfrm>
        </p:grpSpPr>
        <p:sp>
          <p:nvSpPr>
            <p:cNvPr id="67" name="Text Box 5"/>
            <p:cNvSpPr txBox="1">
              <a:spLocks noChangeArrowheads="1"/>
            </p:cNvSpPr>
            <p:nvPr/>
          </p:nvSpPr>
          <p:spPr bwMode="auto">
            <a:xfrm>
              <a:off x="1155324" y="4078560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Shoot when the Light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is Right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 Box 11"/>
            <p:cNvSpPr txBox="1">
              <a:spLocks noChangeArrowheads="1"/>
            </p:cNvSpPr>
            <p:nvPr/>
          </p:nvSpPr>
          <p:spPr bwMode="auto">
            <a:xfrm>
              <a:off x="1155324" y="4345670"/>
              <a:ext cx="2952750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Your best, most effortless captures will happen in  the “golden hours” just after dawn and just </a:t>
              </a:r>
              <a:r>
                <a:rPr lang="en-US" sz="1100" dirty="0" smtClean="0">
                  <a:solidFill>
                    <a:schemeClr val="bg1"/>
                  </a:solidFill>
                </a:rPr>
                <a:t>        before </a:t>
              </a:r>
              <a:r>
                <a:rPr lang="en-US" sz="1100" dirty="0">
                  <a:solidFill>
                    <a:schemeClr val="bg1"/>
                  </a:solidFill>
                </a:rPr>
                <a:t>dusk.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69" name="TextBox 13"/>
            <p:cNvSpPr txBox="1">
              <a:spLocks noChangeArrowheads="1"/>
            </p:cNvSpPr>
            <p:nvPr/>
          </p:nvSpPr>
          <p:spPr bwMode="auto">
            <a:xfrm>
              <a:off x="319282" y="4086498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09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66" name="직선 연결선 65"/>
            <p:cNvCxnSpPr/>
            <p:nvPr/>
          </p:nvCxnSpPr>
          <p:spPr>
            <a:xfrm>
              <a:off x="1002924" y="4166770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그룹 5"/>
          <p:cNvGrpSpPr/>
          <p:nvPr/>
        </p:nvGrpSpPr>
        <p:grpSpPr>
          <a:xfrm>
            <a:off x="319282" y="5053556"/>
            <a:ext cx="3990215" cy="630943"/>
            <a:chOff x="319282" y="5053556"/>
            <a:chExt cx="3990215" cy="630943"/>
          </a:xfrm>
        </p:grpSpPr>
        <p:sp>
          <p:nvSpPr>
            <p:cNvPr id="75" name="Text Box 5"/>
            <p:cNvSpPr txBox="1">
              <a:spLocks noChangeArrowheads="1"/>
            </p:cNvSpPr>
            <p:nvPr/>
          </p:nvSpPr>
          <p:spPr bwMode="auto">
            <a:xfrm>
              <a:off x="1155324" y="5053556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Add Motion</a:t>
              </a:r>
            </a:p>
          </p:txBody>
        </p:sp>
        <p:sp>
          <p:nvSpPr>
            <p:cNvPr id="76" name="Text Box 11"/>
            <p:cNvSpPr txBox="1">
              <a:spLocks noChangeArrowheads="1"/>
            </p:cNvSpPr>
            <p:nvPr/>
          </p:nvSpPr>
          <p:spPr bwMode="auto">
            <a:xfrm>
              <a:off x="1140847" y="5284389"/>
              <a:ext cx="31686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Try playing around with time-lapse, slo-mo and  </a:t>
              </a:r>
              <a:r>
                <a:rPr lang="en-US" sz="1100" dirty="0" smtClean="0">
                  <a:solidFill>
                    <a:schemeClr val="bg1"/>
                  </a:solidFill>
                </a:rPr>
                <a:t>        </a:t>
              </a:r>
              <a:r>
                <a:rPr lang="en-US" sz="1100" dirty="0">
                  <a:solidFill>
                    <a:schemeClr val="bg1"/>
                  </a:solidFill>
                </a:rPr>
                <a:t>video. 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319282" y="5061494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10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>
              <a:off x="1002924" y="5132360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097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Portrait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5152587" cy="47173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Shooting in portrait mode on a smartphone camera is </a:t>
            </a:r>
            <a:r>
              <a:rPr lang="en-US" i="0" dirty="0" smtClean="0">
                <a:latin typeface="+mn-lt"/>
              </a:rPr>
              <a:t>   very </a:t>
            </a:r>
            <a:r>
              <a:rPr lang="en-US" i="0" dirty="0">
                <a:latin typeface="+mn-lt"/>
              </a:rPr>
              <a:t>similar to aperture mode, though there are two </a:t>
            </a:r>
            <a:r>
              <a:rPr lang="en-US" i="0" dirty="0" smtClean="0">
                <a:latin typeface="+mn-lt"/>
              </a:rPr>
              <a:t>      significant </a:t>
            </a:r>
            <a:r>
              <a:rPr lang="en-US" i="0" dirty="0">
                <a:latin typeface="+mn-lt"/>
              </a:rPr>
              <a:t>advantages.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portrait mode often comes with a range of beauty </a:t>
            </a:r>
            <a:r>
              <a:rPr lang="en-US" i="0" dirty="0" smtClean="0">
                <a:latin typeface="+mn-lt"/>
              </a:rPr>
              <a:t>  and </a:t>
            </a:r>
            <a:r>
              <a:rPr lang="en-US" i="0" dirty="0">
                <a:latin typeface="+mn-lt"/>
              </a:rPr>
              <a:t>bokeh effects, which although designed for use with faces, can also help you to get creative with your </a:t>
            </a:r>
            <a:r>
              <a:rPr lang="en-US" i="0" dirty="0" smtClean="0">
                <a:latin typeface="+mn-lt"/>
              </a:rPr>
              <a:t>             landscape </a:t>
            </a:r>
            <a:r>
              <a:rPr lang="en-US" i="0" dirty="0">
                <a:latin typeface="+mn-lt"/>
              </a:rPr>
              <a:t>photography. </a:t>
            </a:r>
            <a:endParaRPr lang="en-US" i="0" dirty="0" smtClean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Bokeh effect </a:t>
            </a:r>
            <a:r>
              <a:rPr lang="en-US" i="0" dirty="0">
                <a:latin typeface="+mn-lt"/>
              </a:rPr>
              <a:t>is the aesthetic quality of the blur </a:t>
            </a:r>
            <a:r>
              <a:rPr lang="en-US" i="0" dirty="0" smtClean="0">
                <a:latin typeface="+mn-lt"/>
              </a:rPr>
              <a:t>       produced  </a:t>
            </a:r>
            <a:r>
              <a:rPr lang="en-US" i="0" dirty="0" smtClean="0">
                <a:latin typeface="+mn-lt"/>
              </a:rPr>
              <a:t>in out-of-focus parts </a:t>
            </a:r>
            <a:r>
              <a:rPr lang="en-US" i="0" dirty="0">
                <a:latin typeface="+mn-lt"/>
              </a:rPr>
              <a:t>of an image.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For </a:t>
            </a:r>
            <a:r>
              <a:rPr lang="en-US" i="0" dirty="0">
                <a:latin typeface="+mn-lt"/>
              </a:rPr>
              <a:t>example, the beauty level can help you to smooth </a:t>
            </a:r>
            <a:r>
              <a:rPr lang="en-US" i="0" dirty="0" smtClean="0">
                <a:latin typeface="+mn-lt"/>
              </a:rPr>
              <a:t>   out </a:t>
            </a:r>
            <a:r>
              <a:rPr lang="en-US" i="0" dirty="0">
                <a:latin typeface="+mn-lt"/>
              </a:rPr>
              <a:t>a rough foreground, while the bokeh effect allows </a:t>
            </a:r>
            <a:r>
              <a:rPr lang="en-US" i="0" dirty="0" smtClean="0">
                <a:latin typeface="+mn-lt"/>
              </a:rPr>
              <a:t>   you </a:t>
            </a:r>
            <a:r>
              <a:rPr lang="en-US" i="0" dirty="0">
                <a:latin typeface="+mn-lt"/>
              </a:rPr>
              <a:t>to blur the light in the background with different </a:t>
            </a:r>
            <a:r>
              <a:rPr lang="en-US" i="0" dirty="0" smtClean="0">
                <a:latin typeface="+mn-lt"/>
              </a:rPr>
              <a:t>     shapes </a:t>
            </a:r>
            <a:r>
              <a:rPr lang="en-US" i="0" dirty="0">
                <a:latin typeface="+mn-lt"/>
              </a:rPr>
              <a:t>such as circles, hearts, swirls and discs.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43"/>
          <a:stretch/>
        </p:blipFill>
        <p:spPr>
          <a:xfrm>
            <a:off x="5940152" y="672000"/>
            <a:ext cx="2919220" cy="60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Monochrome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720539" cy="52045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Monochrome mode can be very useful for street </a:t>
            </a:r>
            <a:r>
              <a:rPr lang="en-US" i="0" dirty="0" smtClean="0">
                <a:latin typeface="+mn-lt"/>
              </a:rPr>
              <a:t>   and </a:t>
            </a:r>
            <a:r>
              <a:rPr lang="en-US" i="0" dirty="0">
                <a:latin typeface="+mn-lt"/>
              </a:rPr>
              <a:t>architecture photography.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However</a:t>
            </a:r>
            <a:r>
              <a:rPr lang="en-US" i="0" dirty="0">
                <a:latin typeface="+mn-lt"/>
              </a:rPr>
              <a:t>, it’s also wonderful for shooting </a:t>
            </a:r>
            <a:r>
              <a:rPr lang="en-US" i="0" dirty="0" smtClean="0">
                <a:latin typeface="+mn-lt"/>
              </a:rPr>
              <a:t>                 landscapes</a:t>
            </a:r>
            <a:r>
              <a:rPr lang="en-US" i="0" dirty="0">
                <a:latin typeface="+mn-lt"/>
              </a:rPr>
              <a:t>, particularly if you want to produce </a:t>
            </a:r>
            <a:r>
              <a:rPr lang="en-US" i="0" dirty="0" smtClean="0">
                <a:latin typeface="+mn-lt"/>
              </a:rPr>
              <a:t>      something that’s </a:t>
            </a:r>
            <a:r>
              <a:rPr lang="en-US" i="0" dirty="0">
                <a:latin typeface="+mn-lt"/>
              </a:rPr>
              <a:t>a little more in the realm of fine </a:t>
            </a:r>
            <a:r>
              <a:rPr lang="en-US" i="0" dirty="0" smtClean="0">
                <a:latin typeface="+mn-lt"/>
              </a:rPr>
              <a:t>  art </a:t>
            </a:r>
            <a:r>
              <a:rPr lang="en-US" i="0" dirty="0">
                <a:latin typeface="+mn-lt"/>
              </a:rPr>
              <a:t>or if you happen to be shooting on a dark and </a:t>
            </a:r>
            <a:r>
              <a:rPr lang="en-US" i="0" dirty="0" smtClean="0">
                <a:latin typeface="+mn-lt"/>
              </a:rPr>
              <a:t>  cloudy </a:t>
            </a:r>
            <a:r>
              <a:rPr lang="en-US" i="0" dirty="0">
                <a:latin typeface="+mn-lt"/>
              </a:rPr>
              <a:t>day.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Some </a:t>
            </a:r>
            <a:r>
              <a:rPr lang="en-US" i="0" dirty="0">
                <a:latin typeface="+mn-lt"/>
              </a:rPr>
              <a:t>smartphones also have monochrome </a:t>
            </a:r>
            <a:r>
              <a:rPr lang="en-US" i="0" dirty="0" smtClean="0">
                <a:latin typeface="+mn-lt"/>
              </a:rPr>
              <a:t>            aperture</a:t>
            </a:r>
            <a:r>
              <a:rPr lang="en-US" i="0" dirty="0">
                <a:latin typeface="+mn-lt"/>
              </a:rPr>
              <a:t>, monochrome portrait and monochrome pro modes, which give you even more </a:t>
            </a:r>
            <a:r>
              <a:rPr lang="en-US" i="0" dirty="0" smtClean="0">
                <a:latin typeface="+mn-lt"/>
              </a:rPr>
              <a:t>                     opportunities </a:t>
            </a:r>
            <a:r>
              <a:rPr lang="en-US" i="0" dirty="0">
                <a:latin typeface="+mn-lt"/>
              </a:rPr>
              <a:t>to explore.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Keep </a:t>
            </a:r>
            <a:r>
              <a:rPr lang="en-US" i="0" dirty="0">
                <a:latin typeface="+mn-lt"/>
              </a:rPr>
              <a:t>in mind that when you shoot in black and </a:t>
            </a:r>
            <a:r>
              <a:rPr lang="en-US" i="0" dirty="0" smtClean="0">
                <a:latin typeface="+mn-lt"/>
              </a:rPr>
              <a:t>     white</a:t>
            </a:r>
            <a:r>
              <a:rPr lang="en-US" i="0" dirty="0">
                <a:latin typeface="+mn-lt"/>
              </a:rPr>
              <a:t>, you should pay special attention to textures, patterns, lights, and shadows.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Also</a:t>
            </a:r>
            <a:r>
              <a:rPr lang="en-US" i="0" dirty="0">
                <a:latin typeface="+mn-lt"/>
              </a:rPr>
              <a:t>, you’ll have to spend a little more time editing monochrome photos in order to produce more </a:t>
            </a:r>
            <a:r>
              <a:rPr lang="en-US" i="0" dirty="0" smtClean="0">
                <a:latin typeface="+mn-lt"/>
              </a:rPr>
              <a:t>      contrast </a:t>
            </a:r>
            <a:r>
              <a:rPr lang="en-US" i="0" dirty="0">
                <a:latin typeface="+mn-lt"/>
              </a:rPr>
              <a:t>between the shades of black and white for more visual impact.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345371"/>
            <a:ext cx="3432782" cy="51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 or Super Macro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072467" cy="527655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Super macro is a great camera mode to use when you want to shoot something that is so close to your lens that you can't get a </a:t>
            </a:r>
            <a:r>
              <a:rPr lang="en-US" i="0" dirty="0" smtClean="0">
                <a:latin typeface="+mn-lt"/>
              </a:rPr>
              <a:t>   good </a:t>
            </a:r>
            <a:r>
              <a:rPr lang="en-US" i="0" dirty="0">
                <a:latin typeface="+mn-lt"/>
              </a:rPr>
              <a:t>focus on the subject.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Most </a:t>
            </a:r>
            <a:r>
              <a:rPr lang="en-US" i="0" dirty="0">
                <a:latin typeface="+mn-lt"/>
              </a:rPr>
              <a:t>smartphone cameras tend to get a </a:t>
            </a:r>
            <a:r>
              <a:rPr lang="en-US" i="0" dirty="0" smtClean="0">
                <a:latin typeface="+mn-lt"/>
              </a:rPr>
              <a:t>     little </a:t>
            </a:r>
            <a:r>
              <a:rPr lang="en-US" i="0" dirty="0">
                <a:latin typeface="+mn-lt"/>
              </a:rPr>
              <a:t>bit blurry and have difficulty focusing at a distance of around 5-6 cm </a:t>
            </a:r>
            <a:r>
              <a:rPr lang="en-US" i="0" dirty="0" smtClean="0">
                <a:latin typeface="+mn-lt"/>
              </a:rPr>
              <a:t>away.</a:t>
            </a:r>
            <a:endParaRPr lang="en-US" i="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 most common subjects within the landscape that you can use super macro mode with are leaves, flowers, bugs, butterflies </a:t>
            </a:r>
            <a:r>
              <a:rPr lang="en-US" i="0" dirty="0" smtClean="0">
                <a:latin typeface="+mn-lt"/>
              </a:rPr>
              <a:t>  and </a:t>
            </a:r>
            <a:r>
              <a:rPr lang="en-US" i="0" dirty="0">
                <a:latin typeface="+mn-lt"/>
              </a:rPr>
              <a:t>bees, though sometimes you can even shoot food with the super macro function </a:t>
            </a:r>
            <a:r>
              <a:rPr lang="en-US" i="0" dirty="0" smtClean="0">
                <a:latin typeface="+mn-lt"/>
              </a:rPr>
              <a:t> for </a:t>
            </a:r>
            <a:r>
              <a:rPr lang="en-US" i="0" dirty="0">
                <a:latin typeface="+mn-lt"/>
              </a:rPr>
              <a:t>a better perspective!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i="0" dirty="0">
              <a:latin typeface="+mn-lt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98" y="1320799"/>
            <a:ext cx="407707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Burst Mode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000459" cy="47173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 smtClean="0">
                <a:latin typeface="+mn-lt"/>
              </a:rPr>
              <a:t>You rarely get the shot you want on the     first try, especially when your subject is     alive and moving.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 smtClean="0">
                <a:latin typeface="+mn-lt"/>
              </a:rPr>
              <a:t>Shoot a rapid series so you can go back      later and pick out the best.</a:t>
            </a:r>
            <a:endParaRPr lang="ko-KR" alt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Hold the shutter button to capture a burst of </a:t>
            </a:r>
            <a:r>
              <a:rPr lang="en-US" altLang="en-US" i="0" dirty="0" smtClean="0">
                <a:latin typeface="+mn-lt"/>
              </a:rPr>
              <a:t>images.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Burst mode fires off a bunch of pictures in just a matter of seconds.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is great for capturing quick-moving    objects, like kids sledding on a bumpy hill.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Hold the shutter button to capture a burst of images</a:t>
            </a:r>
            <a:br>
              <a:rPr lang="en-US" i="0" dirty="0">
                <a:latin typeface="+mn-lt"/>
              </a:rPr>
            </a:br>
            <a:endParaRPr lang="en-US" i="0" dirty="0" smtClean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83642"/>
            <a:ext cx="44385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Image Stabilization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4365104"/>
            <a:ext cx="7744875" cy="16730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If you’re shooting in low light </a:t>
            </a:r>
            <a:r>
              <a:rPr lang="en-US" i="0" dirty="0" smtClean="0">
                <a:latin typeface="+mn-lt"/>
              </a:rPr>
              <a:t>or an extreme close-up and </a:t>
            </a:r>
            <a:r>
              <a:rPr lang="en-US" i="0" dirty="0">
                <a:latin typeface="+mn-lt"/>
              </a:rPr>
              <a:t>struggling to get sharp images, try using an app with image stabilization.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can help eliminate blur caused by camera shake</a:t>
            </a:r>
            <a:r>
              <a:rPr lang="en-US" i="0" dirty="0" smtClean="0">
                <a:latin typeface="+mn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688392" cy="29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File Formats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558800" y="5013176"/>
            <a:ext cx="8392947" cy="145701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Images are usually saved in the JPEG file format.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Some </a:t>
            </a:r>
            <a:r>
              <a:rPr lang="en-US" altLang="en-US" i="0" dirty="0" smtClean="0">
                <a:latin typeface="+mn-lt"/>
              </a:rPr>
              <a:t>smartphones and apps </a:t>
            </a:r>
            <a:r>
              <a:rPr lang="en-US" altLang="en-US" i="0" dirty="0">
                <a:latin typeface="+mn-lt"/>
              </a:rPr>
              <a:t>will allow you to save images in different file formats, such as RAW, to preserve image quality.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RAW files can be edited a lot more than JPEGs.</a:t>
            </a:r>
            <a:endParaRPr lang="en-US" i="0" dirty="0" smtClean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884368" cy="349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Panoramic Mode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66182" y="4005064"/>
            <a:ext cx="8103115" cy="152902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Sometimes, it can be difficult to fit the context of your location into one photo.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 have not already tried panoramic mode – you will love it.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Quick </a:t>
            </a:r>
            <a:r>
              <a:rPr lang="en-US" i="0" dirty="0">
                <a:latin typeface="+mn-lt"/>
              </a:rPr>
              <a:t>tip: when you pan across – instead of tapping the screen a second time to stop the </a:t>
            </a:r>
            <a:r>
              <a:rPr lang="en-US" i="0" dirty="0" smtClean="0">
                <a:latin typeface="+mn-lt"/>
              </a:rPr>
              <a:t>      recording</a:t>
            </a:r>
            <a:r>
              <a:rPr lang="en-US" i="0" dirty="0">
                <a:latin typeface="+mn-lt"/>
              </a:rPr>
              <a:t>, simply pan back in the opposite direction!</a:t>
            </a:r>
            <a:endParaRPr lang="ko-KR" altLang="en-US" i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380312" cy="242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Digital Zoom</a:t>
            </a:r>
            <a:endParaRPr lang="ko-KR" altLang="en-US" dirty="0"/>
          </a:p>
        </p:txBody>
      </p:sp>
      <p:sp>
        <p:nvSpPr>
          <p:cNvPr id="37" name="내용 개체 틀 36"/>
          <p:cNvSpPr>
            <a:spLocks noGrp="1"/>
          </p:cNvSpPr>
          <p:nvPr>
            <p:ph idx="1"/>
          </p:nvPr>
        </p:nvSpPr>
        <p:spPr>
          <a:xfrm>
            <a:off x="499533" y="1320799"/>
            <a:ext cx="4864555" cy="47173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Digital zoom nearly always produces poor results </a:t>
            </a:r>
            <a:r>
              <a:rPr lang="en-US" i="0" dirty="0" smtClean="0">
                <a:latin typeface="+mn-lt"/>
              </a:rPr>
              <a:t>as   </a:t>
            </a:r>
            <a:r>
              <a:rPr lang="en-US" i="0" dirty="0">
                <a:latin typeface="+mn-lt"/>
              </a:rPr>
              <a:t>it reduces the resolution of the image. </a:t>
            </a:r>
            <a:endParaRPr lang="en-US" i="0" dirty="0" smtClean="0"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i="0" dirty="0" smtClean="0">
                <a:latin typeface="+mn-lt"/>
              </a:rPr>
              <a:t>Digital</a:t>
            </a:r>
            <a:r>
              <a:rPr lang="en-US" altLang="en-US" sz="1400" i="0" dirty="0">
                <a:latin typeface="+mn-lt"/>
              </a:rPr>
              <a:t> Zoom </a:t>
            </a:r>
            <a:r>
              <a:rPr lang="en-US" altLang="en-US" sz="1400" i="0" dirty="0" smtClean="0">
                <a:latin typeface="+mn-lt"/>
              </a:rPr>
              <a:t>is </a:t>
            </a:r>
            <a:r>
              <a:rPr lang="en-US" altLang="en-US" sz="1400" i="0" dirty="0">
                <a:latin typeface="+mn-lt"/>
              </a:rPr>
              <a:t>a software effect. </a:t>
            </a:r>
            <a:endParaRPr lang="en-US" altLang="en-US" sz="1400" i="0" dirty="0" smtClean="0"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i="0" dirty="0" smtClean="0">
                <a:latin typeface="+mn-lt"/>
              </a:rPr>
              <a:t>The </a:t>
            </a:r>
            <a:r>
              <a:rPr lang="en-US" altLang="en-US" sz="1400" i="0" dirty="0">
                <a:latin typeface="+mn-lt"/>
              </a:rPr>
              <a:t>smartphone camera lens is NOT magnifying </a:t>
            </a:r>
            <a:r>
              <a:rPr lang="en-US" altLang="en-US" sz="1400" i="0" dirty="0" smtClean="0">
                <a:latin typeface="+mn-lt"/>
              </a:rPr>
              <a:t>           anything</a:t>
            </a:r>
            <a:r>
              <a:rPr lang="en-US" altLang="en-US" sz="1400" i="0" dirty="0">
                <a:latin typeface="+mn-lt"/>
              </a:rPr>
              <a:t>. </a:t>
            </a:r>
            <a:endParaRPr lang="en-US" altLang="en-US" sz="1400" i="0" dirty="0" smtClean="0"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i="0" dirty="0" smtClean="0">
                <a:latin typeface="+mn-lt"/>
              </a:rPr>
              <a:t>The </a:t>
            </a:r>
            <a:r>
              <a:rPr lang="en-US" altLang="en-US" sz="1400" i="0" dirty="0">
                <a:latin typeface="+mn-lt"/>
              </a:rPr>
              <a:t>image you see when fully zoomed out is the same as the fully “zoomed in” one. </a:t>
            </a:r>
            <a:endParaRPr lang="en-US" altLang="en-US" sz="1400" i="0" dirty="0" smtClean="0"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1400" i="0" dirty="0" smtClean="0">
                <a:latin typeface="+mn-lt"/>
              </a:rPr>
              <a:t>“</a:t>
            </a:r>
            <a:r>
              <a:rPr lang="en-US" altLang="en-US" sz="1400" i="0" dirty="0">
                <a:latin typeface="+mn-lt"/>
              </a:rPr>
              <a:t>Zooming” in this instance is just cropping the outer </a:t>
            </a:r>
            <a:r>
              <a:rPr lang="en-US" altLang="en-US" sz="1400" i="0" dirty="0" smtClean="0">
                <a:latin typeface="+mn-lt"/>
              </a:rPr>
              <a:t>   parts </a:t>
            </a:r>
            <a:r>
              <a:rPr lang="en-US" altLang="en-US" sz="1400" i="0" dirty="0">
                <a:latin typeface="+mn-lt"/>
              </a:rPr>
              <a:t>of the same image, and increasing pixel size (or </a:t>
            </a:r>
            <a:r>
              <a:rPr lang="en-US" altLang="en-US" sz="1400" i="0" dirty="0" smtClean="0">
                <a:latin typeface="+mn-lt"/>
              </a:rPr>
              <a:t>  extrapolating </a:t>
            </a:r>
            <a:r>
              <a:rPr lang="en-US" altLang="en-US" sz="1400" i="0" dirty="0">
                <a:latin typeface="+mn-lt"/>
              </a:rPr>
              <a:t>them).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 smtClean="0">
                <a:latin typeface="+mn-lt"/>
              </a:rPr>
              <a:t>If </a:t>
            </a:r>
            <a:r>
              <a:rPr lang="en-US" altLang="en-US" i="0" dirty="0">
                <a:latin typeface="+mn-lt"/>
              </a:rPr>
              <a:t>you only have a digital zoom then instead of using </a:t>
            </a:r>
            <a:r>
              <a:rPr lang="en-US" altLang="en-US" i="0" dirty="0" smtClean="0">
                <a:latin typeface="+mn-lt"/>
              </a:rPr>
              <a:t> it</a:t>
            </a:r>
            <a:r>
              <a:rPr lang="en-US" altLang="en-US" i="0" dirty="0">
                <a:latin typeface="+mn-lt"/>
              </a:rPr>
              <a:t>, simply move closer to maintain the image quality.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Optical </a:t>
            </a:r>
            <a:r>
              <a:rPr lang="en-US" i="0" dirty="0">
                <a:latin typeface="+mn-lt"/>
              </a:rPr>
              <a:t>zooms however are fine as they do not affect the quality of the photo and these are becoming </a:t>
            </a:r>
            <a:r>
              <a:rPr lang="en-US" i="0" dirty="0" smtClean="0">
                <a:latin typeface="+mn-lt"/>
              </a:rPr>
              <a:t>    more </a:t>
            </a:r>
            <a:r>
              <a:rPr lang="en-US" i="0" dirty="0">
                <a:latin typeface="+mn-lt"/>
              </a:rPr>
              <a:t>common on smartphones.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endParaRPr lang="ko-KR" altLang="en-US" i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12776"/>
            <a:ext cx="3410243" cy="18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361131"/>
            <a:chOff x="0" y="1623675"/>
            <a:chExt cx="4860032" cy="1361131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361131"/>
              <a:chOff x="3169808" y="1321198"/>
              <a:chExt cx="3757406" cy="1361131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04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24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Use the Rule of Thirds</a:t>
                </a:r>
                <a:endParaRPr kumimoji="1" lang="en-US" altLang="ko-KR" sz="24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282219"/>
                <a:ext cx="29653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The most basic compositional techniques is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the    </a:t>
                </a:r>
                <a:r>
                  <a:rPr lang="en-US" sz="1100" dirty="0">
                    <a:solidFill>
                      <a:srgbClr val="456573"/>
                    </a:solidFill>
                  </a:rPr>
                  <a:t>rule of thirds.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983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ko-KR" dirty="0">
                <a:cs typeface="굴림" pitchFamily="50" charset="-127"/>
              </a:rPr>
              <a:t>Use the Rule of </a:t>
            </a:r>
            <a:r>
              <a:rPr kumimoji="1" lang="en-US" altLang="ko-KR" dirty="0" smtClean="0">
                <a:cs typeface="굴림" pitchFamily="50" charset="-127"/>
              </a:rPr>
              <a:t>Thirds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360499" cy="5060529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 </a:t>
            </a:r>
            <a:r>
              <a:rPr lang="en-US" i="0" dirty="0">
                <a:latin typeface="+mn-lt"/>
              </a:rPr>
              <a:t>good photo </a:t>
            </a:r>
            <a:r>
              <a:rPr lang="en-US" i="0" dirty="0" smtClean="0">
                <a:latin typeface="+mn-lt"/>
              </a:rPr>
              <a:t>is </a:t>
            </a:r>
            <a:r>
              <a:rPr lang="en-US" i="0" dirty="0">
                <a:latin typeface="+mn-lt"/>
              </a:rPr>
              <a:t>in the composition, and one of the most basic compositional techniques is the rule of thirds.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 rule of thirds says that by breaking your </a:t>
            </a:r>
            <a:r>
              <a:rPr lang="en-US" i="0" dirty="0" smtClean="0">
                <a:latin typeface="+mn-lt"/>
              </a:rPr>
              <a:t>      image </a:t>
            </a:r>
            <a:r>
              <a:rPr lang="en-US" i="0" dirty="0">
                <a:latin typeface="+mn-lt"/>
              </a:rPr>
              <a:t>up into thirds vertically and horizontally with gridlines and positioning the subject(s) </a:t>
            </a:r>
            <a:r>
              <a:rPr lang="en-US" i="0" dirty="0" smtClean="0">
                <a:latin typeface="+mn-lt"/>
              </a:rPr>
              <a:t>     either </a:t>
            </a:r>
            <a:r>
              <a:rPr lang="en-US" i="0" dirty="0">
                <a:latin typeface="+mn-lt"/>
              </a:rPr>
              <a:t>along the lines or at the intersection of </a:t>
            </a:r>
            <a:r>
              <a:rPr lang="en-US" i="0" dirty="0" smtClean="0">
                <a:latin typeface="+mn-lt"/>
              </a:rPr>
              <a:t>   two </a:t>
            </a:r>
            <a:r>
              <a:rPr lang="en-US" i="0" dirty="0">
                <a:latin typeface="+mn-lt"/>
              </a:rPr>
              <a:t>lines, you’ll end up with a more </a:t>
            </a:r>
            <a:r>
              <a:rPr lang="en-US" i="0" dirty="0" smtClean="0">
                <a:latin typeface="+mn-lt"/>
              </a:rPr>
              <a:t>balanced   </a:t>
            </a:r>
            <a:r>
              <a:rPr lang="en-US" i="0" dirty="0">
                <a:latin typeface="+mn-lt"/>
              </a:rPr>
              <a:t>and visually interesting picture.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For </a:t>
            </a:r>
            <a:r>
              <a:rPr lang="en-US" i="0" dirty="0">
                <a:latin typeface="+mn-lt"/>
              </a:rPr>
              <a:t>example, rather than composing a photo so that your friend is smack dab in the middle, try taking the picture with them positioned off to </a:t>
            </a:r>
            <a:r>
              <a:rPr lang="en-US" i="0" dirty="0" smtClean="0">
                <a:latin typeface="+mn-lt"/>
              </a:rPr>
              <a:t> one </a:t>
            </a:r>
            <a:r>
              <a:rPr lang="en-US" i="0" dirty="0">
                <a:latin typeface="+mn-lt"/>
              </a:rPr>
              <a:t>side.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Or</a:t>
            </a:r>
            <a:r>
              <a:rPr lang="en-US" i="0" dirty="0">
                <a:latin typeface="+mn-lt"/>
              </a:rPr>
              <a:t>, when you’re shooting a beautiful landscape, try placing the horizon at the top or bottom </a:t>
            </a:r>
            <a:r>
              <a:rPr lang="en-US" i="0" dirty="0" smtClean="0">
                <a:latin typeface="+mn-lt"/>
              </a:rPr>
              <a:t>     third </a:t>
            </a:r>
            <a:r>
              <a:rPr lang="en-US" i="0" dirty="0">
                <a:latin typeface="+mn-lt"/>
              </a:rPr>
              <a:t>of the photo rather than cutting </a:t>
            </a:r>
            <a:r>
              <a:rPr lang="en-US" i="0" dirty="0" smtClean="0">
                <a:latin typeface="+mn-lt"/>
              </a:rPr>
              <a:t>across     </a:t>
            </a:r>
            <a:r>
              <a:rPr lang="en-US" i="0" dirty="0">
                <a:latin typeface="+mn-lt"/>
              </a:rPr>
              <a:t>the middle.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Turning </a:t>
            </a:r>
            <a:r>
              <a:rPr lang="en-US" i="0" dirty="0">
                <a:latin typeface="+mn-lt"/>
              </a:rPr>
              <a:t>on the grid in your phone’s camera app is an easy way to keep the rule of thirds </a:t>
            </a:r>
            <a:r>
              <a:rPr lang="en-US" i="0" dirty="0" smtClean="0">
                <a:latin typeface="+mn-lt"/>
              </a:rPr>
              <a:t>on the top </a:t>
            </a:r>
            <a:r>
              <a:rPr lang="en-US" i="0" dirty="0">
                <a:latin typeface="+mn-lt"/>
              </a:rPr>
              <a:t>of </a:t>
            </a:r>
            <a:r>
              <a:rPr lang="en-US" i="0" dirty="0" smtClean="0">
                <a:latin typeface="+mn-lt"/>
              </a:rPr>
              <a:t>your mind </a:t>
            </a:r>
            <a:r>
              <a:rPr lang="en-US" i="0" dirty="0">
                <a:latin typeface="+mn-lt"/>
              </a:rPr>
              <a:t>while taking pictures.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752" y="1291043"/>
            <a:ext cx="3960192" cy="264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6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24128" y="2420888"/>
            <a:ext cx="2127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>
                <a:solidFill>
                  <a:schemeClr val="bg1"/>
                </a:solidFill>
                <a:latin typeface="+mj-lt"/>
                <a:ea typeface="맑은 고딕" pitchFamily="50" charset="-127"/>
              </a:rPr>
              <a:t>CONTENTS</a:t>
            </a:r>
            <a:endParaRPr lang="ko-KR" altLang="en-US" sz="2000" b="1" dirty="0">
              <a:solidFill>
                <a:schemeClr val="bg1"/>
              </a:solidFill>
              <a:latin typeface="+mj-lt"/>
              <a:ea typeface="맑은 고딕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19282" y="1153569"/>
            <a:ext cx="3950209" cy="707887"/>
            <a:chOff x="319282" y="1153569"/>
            <a:chExt cx="3950209" cy="707887"/>
          </a:xfrm>
        </p:grpSpPr>
        <p:sp>
          <p:nvSpPr>
            <p:cNvPr id="34" name="Text Box 5"/>
            <p:cNvSpPr txBox="1">
              <a:spLocks noChangeArrowheads="1"/>
            </p:cNvSpPr>
            <p:nvPr/>
          </p:nvSpPr>
          <p:spPr bwMode="auto">
            <a:xfrm>
              <a:off x="1155324" y="1153569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Add Camera Accessories</a:t>
              </a:r>
            </a:p>
          </p:txBody>
        </p:sp>
        <p:sp>
          <p:nvSpPr>
            <p:cNvPr id="50" name="Text Box 11"/>
            <p:cNvSpPr txBox="1">
              <a:spLocks noChangeArrowheads="1"/>
            </p:cNvSpPr>
            <p:nvPr/>
          </p:nvSpPr>
          <p:spPr bwMode="auto">
            <a:xfrm>
              <a:off x="1140847" y="1461346"/>
              <a:ext cx="312864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There are add-ons for phone cameras that can help </a:t>
              </a:r>
            </a:p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you.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1" name="TextBox 13"/>
            <p:cNvSpPr txBox="1">
              <a:spLocks noChangeArrowheads="1"/>
            </p:cNvSpPr>
            <p:nvPr/>
          </p:nvSpPr>
          <p:spPr bwMode="auto">
            <a:xfrm>
              <a:off x="319282" y="1161507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1</a:t>
              </a:r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1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30" name="직선 연결선 2"/>
            <p:cNvCxnSpPr/>
            <p:nvPr/>
          </p:nvCxnSpPr>
          <p:spPr>
            <a:xfrm>
              <a:off x="1002924" y="1281859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/>
          <p:cNvGrpSpPr/>
          <p:nvPr/>
        </p:nvGrpSpPr>
        <p:grpSpPr>
          <a:xfrm>
            <a:off x="319282" y="2128566"/>
            <a:ext cx="3997855" cy="612651"/>
            <a:chOff x="319282" y="2128566"/>
            <a:chExt cx="3997855" cy="612651"/>
          </a:xfrm>
        </p:grpSpPr>
        <p:sp>
          <p:nvSpPr>
            <p:cNvPr id="55" name="Text Box 5"/>
            <p:cNvSpPr txBox="1">
              <a:spLocks noChangeArrowheads="1"/>
            </p:cNvSpPr>
            <p:nvPr/>
          </p:nvSpPr>
          <p:spPr bwMode="auto">
            <a:xfrm>
              <a:off x="1155324" y="2128566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Take a Portable Battery Pack</a:t>
              </a:r>
            </a:p>
          </p:txBody>
        </p:sp>
        <p:sp>
          <p:nvSpPr>
            <p:cNvPr id="56" name="Text Box 11"/>
            <p:cNvSpPr txBox="1">
              <a:spLocks noChangeArrowheads="1"/>
            </p:cNvSpPr>
            <p:nvPr/>
          </p:nvSpPr>
          <p:spPr bwMode="auto">
            <a:xfrm>
              <a:off x="1148487" y="2431939"/>
              <a:ext cx="31686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Don’t run out of power.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57" name="TextBox 13"/>
            <p:cNvSpPr txBox="1">
              <a:spLocks noChangeArrowheads="1"/>
            </p:cNvSpPr>
            <p:nvPr/>
          </p:nvSpPr>
          <p:spPr bwMode="auto">
            <a:xfrm>
              <a:off x="319282" y="2136504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1</a:t>
              </a:r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2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54" name="직선 연결선 53"/>
            <p:cNvCxnSpPr/>
            <p:nvPr/>
          </p:nvCxnSpPr>
          <p:spPr>
            <a:xfrm>
              <a:off x="1002924" y="2239358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그룹 3"/>
          <p:cNvGrpSpPr/>
          <p:nvPr/>
        </p:nvGrpSpPr>
        <p:grpSpPr>
          <a:xfrm>
            <a:off x="319282" y="3103563"/>
            <a:ext cx="4004692" cy="649545"/>
            <a:chOff x="319282" y="3103563"/>
            <a:chExt cx="4004692" cy="649545"/>
          </a:xfrm>
        </p:grpSpPr>
        <p:sp>
          <p:nvSpPr>
            <p:cNvPr id="61" name="Text Box 5"/>
            <p:cNvSpPr txBox="1">
              <a:spLocks noChangeArrowheads="1"/>
            </p:cNvSpPr>
            <p:nvPr/>
          </p:nvSpPr>
          <p:spPr bwMode="auto">
            <a:xfrm>
              <a:off x="1155324" y="3103563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Edit Your Photos</a:t>
              </a:r>
            </a:p>
          </p:txBody>
        </p:sp>
        <p:sp>
          <p:nvSpPr>
            <p:cNvPr id="62" name="Text Box 11"/>
            <p:cNvSpPr txBox="1">
              <a:spLocks noChangeArrowheads="1"/>
            </p:cNvSpPr>
            <p:nvPr/>
          </p:nvSpPr>
          <p:spPr bwMode="auto">
            <a:xfrm>
              <a:off x="1155324" y="3352998"/>
              <a:ext cx="31686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100" dirty="0">
                  <a:solidFill>
                    <a:schemeClr val="bg1"/>
                  </a:solidFill>
                </a:rPr>
                <a:t>Photo editing can go a long way toward improving     your photos.</a:t>
              </a:r>
              <a:endParaRPr lang="en-US" altLang="ko-KR" sz="1100" dirty="0">
                <a:solidFill>
                  <a:schemeClr val="bg1"/>
                </a:solidFill>
                <a:ea typeface="맑은 고딕" pitchFamily="50" charset="-127"/>
                <a:cs typeface="굴림" pitchFamily="50" charset="-127"/>
              </a:endParaRPr>
            </a:p>
          </p:txBody>
        </p:sp>
        <p:sp>
          <p:nvSpPr>
            <p:cNvPr id="63" name="TextBox 13"/>
            <p:cNvSpPr txBox="1">
              <a:spLocks noChangeArrowheads="1"/>
            </p:cNvSpPr>
            <p:nvPr/>
          </p:nvSpPr>
          <p:spPr bwMode="auto">
            <a:xfrm>
              <a:off x="319282" y="3111501"/>
              <a:ext cx="508473" cy="47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2500" b="1" dirty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1</a:t>
              </a:r>
              <a:r>
                <a:rPr lang="en-US" altLang="ko-KR" sz="2500" b="1" dirty="0" smtClean="0">
                  <a:solidFill>
                    <a:srgbClr val="456573"/>
                  </a:solidFill>
                  <a:latin typeface="+mj-lt"/>
                  <a:ea typeface="맑은 고딕" pitchFamily="50" charset="-127"/>
                </a:rPr>
                <a:t>3</a:t>
              </a:r>
              <a:endParaRPr lang="ko-KR" altLang="en-US" sz="2500" b="1" dirty="0">
                <a:solidFill>
                  <a:srgbClr val="456573"/>
                </a:solidFill>
                <a:latin typeface="+mj-lt"/>
                <a:ea typeface="맑은 고딕" pitchFamily="50" charset="-127"/>
              </a:endParaRPr>
            </a:p>
          </p:txBody>
        </p:sp>
        <p:cxnSp>
          <p:nvCxnSpPr>
            <p:cNvPr id="60" name="직선 연결선 59"/>
            <p:cNvCxnSpPr/>
            <p:nvPr/>
          </p:nvCxnSpPr>
          <p:spPr>
            <a:xfrm>
              <a:off x="1002924" y="3176903"/>
              <a:ext cx="0" cy="501859"/>
            </a:xfrm>
            <a:prstGeom prst="line">
              <a:avLst/>
            </a:prstGeom>
            <a:ln w="38100">
              <a:solidFill>
                <a:srgbClr val="45657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210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207242"/>
            <a:chOff x="0" y="1623675"/>
            <a:chExt cx="4860032" cy="1207242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207242"/>
              <a:chOff x="3169808" y="1321198"/>
              <a:chExt cx="3757406" cy="1207242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05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Make Use of Leading Lines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282219"/>
                <a:ext cx="296531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Carefully compose lines in your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pictures.</a:t>
                </a:r>
                <a:endParaRPr lang="en-US" altLang="ko-KR" sz="1100" dirty="0">
                  <a:solidFill>
                    <a:schemeClr val="bg1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569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Use of Leading </a:t>
            </a:r>
            <a:r>
              <a:rPr lang="en-US" dirty="0" smtClean="0"/>
              <a:t>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000459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Carefully composing lines in your pictures </a:t>
            </a:r>
            <a:r>
              <a:rPr lang="en-US" i="0" dirty="0" smtClean="0">
                <a:latin typeface="+mn-lt"/>
              </a:rPr>
              <a:t>  is </a:t>
            </a:r>
            <a:r>
              <a:rPr lang="en-US" i="0" dirty="0">
                <a:latin typeface="+mn-lt"/>
              </a:rPr>
              <a:t>a powerful way of drawing the </a:t>
            </a:r>
            <a:r>
              <a:rPr lang="en-US" i="0" dirty="0" smtClean="0">
                <a:latin typeface="+mn-lt"/>
              </a:rPr>
              <a:t>viewer’s  </a:t>
            </a:r>
            <a:r>
              <a:rPr lang="en-US" i="0" dirty="0">
                <a:latin typeface="+mn-lt"/>
              </a:rPr>
              <a:t>attention to the main subject and creating a sense of movement through the image.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For </a:t>
            </a:r>
            <a:r>
              <a:rPr lang="en-US" i="0" dirty="0">
                <a:latin typeface="+mn-lt"/>
              </a:rPr>
              <a:t>instance, a picture that shows a hiking </a:t>
            </a:r>
            <a:r>
              <a:rPr lang="en-US" i="0" dirty="0" smtClean="0">
                <a:latin typeface="+mn-lt"/>
              </a:rPr>
              <a:t> trail </a:t>
            </a:r>
            <a:r>
              <a:rPr lang="en-US" i="0" dirty="0">
                <a:latin typeface="+mn-lt"/>
              </a:rPr>
              <a:t>coming in from the bottom left of the </a:t>
            </a:r>
            <a:r>
              <a:rPr lang="en-US" i="0" dirty="0" smtClean="0">
                <a:latin typeface="+mn-lt"/>
              </a:rPr>
              <a:t> image </a:t>
            </a:r>
            <a:r>
              <a:rPr lang="en-US" i="0" dirty="0">
                <a:latin typeface="+mn-lt"/>
              </a:rPr>
              <a:t>and going off into the distance </a:t>
            </a:r>
            <a:r>
              <a:rPr lang="en-US" i="0" dirty="0" smtClean="0">
                <a:latin typeface="+mn-lt"/>
              </a:rPr>
              <a:t>at      </a:t>
            </a:r>
            <a:r>
              <a:rPr lang="en-US" i="0" dirty="0">
                <a:latin typeface="+mn-lt"/>
              </a:rPr>
              <a:t>the upper right can guide the viewer’s eye through the image to the solo hiker at the end of the trail.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Trails </a:t>
            </a:r>
            <a:r>
              <a:rPr lang="en-US" i="0" dirty="0">
                <a:latin typeface="+mn-lt"/>
              </a:rPr>
              <a:t>naturally make good leading lines, </a:t>
            </a:r>
            <a:r>
              <a:rPr lang="en-US" i="0" dirty="0" smtClean="0">
                <a:latin typeface="+mn-lt"/>
              </a:rPr>
              <a:t>    but </a:t>
            </a:r>
            <a:r>
              <a:rPr lang="en-US" i="0" dirty="0">
                <a:latin typeface="+mn-lt"/>
              </a:rPr>
              <a:t>so do roads, rivers, shorelines, trees </a:t>
            </a:r>
            <a:r>
              <a:rPr lang="en-US" i="0" dirty="0" smtClean="0">
                <a:latin typeface="+mn-lt"/>
              </a:rPr>
              <a:t>    and </a:t>
            </a:r>
            <a:r>
              <a:rPr lang="en-US" i="0" dirty="0">
                <a:latin typeface="+mn-lt"/>
              </a:rPr>
              <a:t>cliffs.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835" y="539245"/>
            <a:ext cx="4356367" cy="3232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95" y="3861048"/>
            <a:ext cx="4354321" cy="29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797738"/>
            <a:chOff x="0" y="1623675"/>
            <a:chExt cx="4860032" cy="1797738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797738"/>
              <a:chOff x="3169808" y="1321198"/>
              <a:chExt cx="3757406" cy="1797738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06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Use the Foreground, Middle Ground and Background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718826"/>
                <a:ext cx="29653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I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nclude </a:t>
                </a:r>
                <a:r>
                  <a:rPr lang="en-US" sz="1100" dirty="0">
                    <a:solidFill>
                      <a:srgbClr val="456573"/>
                    </a:solidFill>
                  </a:rPr>
                  <a:t>interesting elements in the foreground, middle ground and/or background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85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the Foreground, Middle Ground and </a:t>
            </a:r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640419" cy="34763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composing your photos, try to </a:t>
            </a:r>
            <a:r>
              <a:rPr lang="en-US" i="0" dirty="0" smtClean="0">
                <a:latin typeface="+mn-lt"/>
              </a:rPr>
              <a:t>  include </a:t>
            </a:r>
            <a:r>
              <a:rPr lang="en-US" i="0" dirty="0">
                <a:latin typeface="+mn-lt"/>
              </a:rPr>
              <a:t>interesting elements in the </a:t>
            </a:r>
            <a:r>
              <a:rPr lang="en-US" i="0" dirty="0" smtClean="0">
                <a:latin typeface="+mn-lt"/>
              </a:rPr>
              <a:t>      foreground</a:t>
            </a:r>
            <a:r>
              <a:rPr lang="en-US" i="0" dirty="0">
                <a:latin typeface="+mn-lt"/>
              </a:rPr>
              <a:t>, middle ground and/or </a:t>
            </a:r>
            <a:r>
              <a:rPr lang="en-US" i="0" dirty="0" smtClean="0">
                <a:latin typeface="+mn-lt"/>
              </a:rPr>
              <a:t>     background</a:t>
            </a:r>
            <a:r>
              <a:rPr lang="en-US" i="0" dirty="0">
                <a:latin typeface="+mn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For </a:t>
            </a:r>
            <a:r>
              <a:rPr lang="en-US" i="0" dirty="0">
                <a:latin typeface="+mn-lt"/>
              </a:rPr>
              <a:t>example, if you’re taking a picture of the </a:t>
            </a:r>
            <a:r>
              <a:rPr lang="en-US" i="0" dirty="0" smtClean="0">
                <a:latin typeface="+mn-lt"/>
              </a:rPr>
              <a:t>mountains, </a:t>
            </a:r>
            <a:r>
              <a:rPr lang="en-US" i="0" dirty="0">
                <a:latin typeface="+mn-lt"/>
              </a:rPr>
              <a:t>rather than only </a:t>
            </a:r>
            <a:r>
              <a:rPr lang="en-US" i="0" dirty="0" smtClean="0">
                <a:latin typeface="+mn-lt"/>
              </a:rPr>
              <a:t>      including </a:t>
            </a:r>
            <a:r>
              <a:rPr lang="en-US" i="0" dirty="0">
                <a:latin typeface="+mn-lt"/>
              </a:rPr>
              <a:t>the </a:t>
            </a:r>
            <a:r>
              <a:rPr lang="en-US" i="0" dirty="0" smtClean="0">
                <a:latin typeface="+mn-lt"/>
              </a:rPr>
              <a:t>mountains in </a:t>
            </a:r>
            <a:r>
              <a:rPr lang="en-US" i="0" dirty="0">
                <a:latin typeface="+mn-lt"/>
              </a:rPr>
              <a:t>the photo, try incorporating something </a:t>
            </a:r>
            <a:r>
              <a:rPr lang="en-US" i="0" dirty="0" smtClean="0">
                <a:latin typeface="+mn-lt"/>
              </a:rPr>
              <a:t>                  interesting </a:t>
            </a:r>
            <a:r>
              <a:rPr lang="en-US" i="0" dirty="0">
                <a:latin typeface="+mn-lt"/>
              </a:rPr>
              <a:t>in the foreground and/or </a:t>
            </a:r>
            <a:r>
              <a:rPr lang="en-US" i="0" dirty="0" smtClean="0">
                <a:latin typeface="+mn-lt"/>
              </a:rPr>
              <a:t> middle </a:t>
            </a:r>
            <a:r>
              <a:rPr lang="en-US" i="0" dirty="0">
                <a:latin typeface="+mn-lt"/>
              </a:rPr>
              <a:t>ground to draw the viewer’s </a:t>
            </a:r>
            <a:r>
              <a:rPr lang="en-US" i="0" dirty="0" smtClean="0">
                <a:latin typeface="+mn-lt"/>
              </a:rPr>
              <a:t>   eye </a:t>
            </a:r>
            <a:r>
              <a:rPr lang="en-US" i="0" dirty="0">
                <a:latin typeface="+mn-lt"/>
              </a:rPr>
              <a:t>through the image.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could be a person, a </a:t>
            </a:r>
            <a:r>
              <a:rPr lang="en-US" i="0" dirty="0" smtClean="0">
                <a:latin typeface="+mn-lt"/>
              </a:rPr>
              <a:t>flowering      plant, </a:t>
            </a:r>
            <a:r>
              <a:rPr lang="en-US" i="0" dirty="0">
                <a:latin typeface="+mn-lt"/>
              </a:rPr>
              <a:t>some rocks or a beautiful lake</a:t>
            </a:r>
            <a:r>
              <a:rPr lang="en-US" i="0" dirty="0" smtClean="0">
                <a:latin typeface="+mn-lt"/>
              </a:rPr>
              <a:t>.</a:t>
            </a:r>
            <a:endParaRPr lang="en-US" i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43" y="1397998"/>
            <a:ext cx="4635627" cy="31831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533" y="4671144"/>
            <a:ext cx="8248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you want to play around with blurring the foreground, middle ground and/or background,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you’ll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need to see if your camera app has a mode that can do this, such as a portrait mode,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since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smartphone cameras won’t let you adjust the aperture for a shallow depth of field.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also add blurring to photos with many editing apps (look for something called lens blur or similar). </a:t>
            </a:r>
          </a:p>
        </p:txBody>
      </p:sp>
    </p:spTree>
    <p:extLst>
      <p:ext uri="{BB962C8B-B14F-4D97-AF65-F5344CB8AC3E}">
        <p14:creationId xmlns:p14="http://schemas.microsoft.com/office/powerpoint/2010/main" val="4152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412753"/>
            <a:chOff x="0" y="1623675"/>
            <a:chExt cx="4860032" cy="1412753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412753"/>
              <a:chOff x="3169808" y="1321198"/>
              <a:chExt cx="3757406" cy="1412753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07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Change Your Perspective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296531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Change your viewpoint by taking photos from a      bird’s-eye view or worm’s-eye view.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970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Your </a:t>
            </a:r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92" y="4869160"/>
            <a:ext cx="8428443" cy="16730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using a phone camera, it’s easy to get in the habit of always holding your phone in front of you with outstretched arms and snapping photos from head height.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But </a:t>
            </a:r>
            <a:r>
              <a:rPr lang="en-US" i="0" dirty="0">
                <a:latin typeface="+mn-lt"/>
              </a:rPr>
              <a:t>phones are so small and light that you can easily mix things up and shoot from just about any perspective.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Try </a:t>
            </a:r>
            <a:r>
              <a:rPr lang="en-US" i="0" dirty="0">
                <a:latin typeface="+mn-lt"/>
              </a:rPr>
              <a:t>changing your viewpoint by taking photos from a bird’s-eye view or worm’s-eye view. </a:t>
            </a:r>
            <a:endParaRPr lang="en-US" i="0" dirty="0" smtClean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362553"/>
            <a:ext cx="3248179" cy="3248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362554"/>
            <a:ext cx="4994583" cy="3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Change Your </a:t>
            </a:r>
            <a:r>
              <a:rPr lang="en-US" dirty="0" smtClean="0"/>
              <a:t>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4293096"/>
            <a:ext cx="8536963" cy="102496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You </a:t>
            </a:r>
            <a:r>
              <a:rPr lang="en-US" i="0" dirty="0">
                <a:latin typeface="+mn-lt"/>
              </a:rPr>
              <a:t>can shoot from the </a:t>
            </a:r>
            <a:r>
              <a:rPr lang="en-US" i="0" dirty="0" smtClean="0">
                <a:latin typeface="+mn-lt"/>
              </a:rPr>
              <a:t>hip…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…</a:t>
            </a:r>
            <a:r>
              <a:rPr lang="en-US" i="0" dirty="0" smtClean="0">
                <a:latin typeface="+mn-lt"/>
              </a:rPr>
              <a:t>or </a:t>
            </a:r>
            <a:r>
              <a:rPr lang="en-US" i="0" dirty="0" smtClean="0">
                <a:latin typeface="+mn-lt"/>
              </a:rPr>
              <a:t>use a forced perspective. </a:t>
            </a:r>
            <a:endParaRPr lang="en-US" i="0" dirty="0">
              <a:latin typeface="+mn-lt"/>
            </a:endParaRPr>
          </a:p>
        </p:txBody>
      </p:sp>
      <p:sp>
        <p:nvSpPr>
          <p:cNvPr id="9" name="AutoShape 2" descr="9 best tips to shoot from the hip"/>
          <p:cNvSpPr>
            <a:spLocks noChangeAspect="1" noChangeArrowheads="1"/>
          </p:cNvSpPr>
          <p:nvPr/>
        </p:nvSpPr>
        <p:spPr bwMode="auto">
          <a:xfrm>
            <a:off x="155575" y="-822325"/>
            <a:ext cx="2409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32354"/>
            <a:ext cx="4218051" cy="2644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1432354"/>
            <a:ext cx="3936325" cy="26447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43" y="4175064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258864"/>
            <a:chOff x="0" y="1623675"/>
            <a:chExt cx="4860032" cy="1258864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258864"/>
              <a:chOff x="3169808" y="1321198"/>
              <a:chExt cx="3757406" cy="1258864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08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 smtClean="0">
                    <a:solidFill>
                      <a:srgbClr val="456573"/>
                    </a:solidFill>
                    <a:latin typeface="+mj-lt"/>
                  </a:rPr>
                  <a:t>Play with Distance</a:t>
                </a:r>
                <a:endParaRPr lang="en-US" sz="2400" b="1" dirty="0">
                  <a:solidFill>
                    <a:srgbClr val="456573"/>
                  </a:solidFill>
                  <a:latin typeface="+mj-lt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2965318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To showcase a spectacular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background.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30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Play with </a:t>
            </a:r>
            <a:r>
              <a:rPr lang="en-US" dirty="0" smtClean="0"/>
              <a:t>Distance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216483" cy="51325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When stuck with a boring, poorly lit, or overly distracting background, get close and let your subject dominate the frame. </a:t>
            </a:r>
            <a:endParaRPr lang="en-US" i="0" dirty="0" smtClean="0">
              <a:latin typeface="+mn-lt"/>
            </a:endParaRP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400" i="0" dirty="0" smtClean="0">
                <a:latin typeface="+mn-lt"/>
              </a:rPr>
              <a:t>Note</a:t>
            </a:r>
            <a:r>
              <a:rPr lang="en-US" sz="1400" i="0" dirty="0">
                <a:latin typeface="+mn-lt"/>
              </a:rPr>
              <a:t>: This advice does not apply when your </a:t>
            </a:r>
            <a:r>
              <a:rPr lang="en-US" sz="1400" i="0" dirty="0" smtClean="0">
                <a:latin typeface="+mn-lt"/>
              </a:rPr>
              <a:t>    subject </a:t>
            </a:r>
            <a:r>
              <a:rPr lang="en-US" sz="1400" i="0" dirty="0">
                <a:latin typeface="+mn-lt"/>
              </a:rPr>
              <a:t>is a wild animal. Always keep a safe </a:t>
            </a:r>
            <a:r>
              <a:rPr lang="en-US" sz="1400" i="0" dirty="0" smtClean="0">
                <a:latin typeface="+mn-lt"/>
              </a:rPr>
              <a:t>     distance </a:t>
            </a:r>
            <a:r>
              <a:rPr lang="en-US" sz="1400" i="0" dirty="0">
                <a:latin typeface="+mn-lt"/>
              </a:rPr>
              <a:t>from 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For dynamic action shots, back up to a </a:t>
            </a:r>
            <a:r>
              <a:rPr lang="en-US" i="0" dirty="0" smtClean="0">
                <a:latin typeface="+mn-lt"/>
              </a:rPr>
              <a:t>          medium </a:t>
            </a:r>
            <a:r>
              <a:rPr lang="en-US" i="0" dirty="0">
                <a:latin typeface="+mn-lt"/>
              </a:rPr>
              <a:t>distance, just enough to get your </a:t>
            </a:r>
            <a:r>
              <a:rPr lang="en-US" i="0" dirty="0" smtClean="0">
                <a:latin typeface="+mn-lt"/>
              </a:rPr>
              <a:t>     subject’s </a:t>
            </a:r>
            <a:r>
              <a:rPr lang="en-US" i="0" dirty="0">
                <a:latin typeface="+mn-lt"/>
              </a:rPr>
              <a:t>full height into the frame.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To showcase a spectacular background, try </a:t>
            </a:r>
            <a:r>
              <a:rPr lang="en-US" i="0" dirty="0" smtClean="0">
                <a:latin typeface="+mn-lt"/>
              </a:rPr>
              <a:t>   backing </a:t>
            </a:r>
            <a:r>
              <a:rPr lang="en-US" i="0" dirty="0">
                <a:latin typeface="+mn-lt"/>
              </a:rPr>
              <a:t>up even more and using a person</a:t>
            </a:r>
            <a:r>
              <a:rPr lang="en-US" i="0" dirty="0" smtClean="0">
                <a:latin typeface="+mn-lt"/>
              </a:rPr>
              <a:t>,     </a:t>
            </a:r>
            <a:r>
              <a:rPr lang="en-US" i="0" dirty="0">
                <a:latin typeface="+mn-lt"/>
              </a:rPr>
              <a:t>animal, or object in the middle distance to </a:t>
            </a:r>
            <a:r>
              <a:rPr lang="en-US" i="0" dirty="0" smtClean="0">
                <a:latin typeface="+mn-lt"/>
              </a:rPr>
              <a:t>    create </a:t>
            </a:r>
            <a:r>
              <a:rPr lang="en-US" i="0" dirty="0">
                <a:latin typeface="+mn-lt"/>
              </a:rPr>
              <a:t>a sense of grand scale.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55" y="1412776"/>
            <a:ext cx="3803915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7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935973"/>
            <a:chOff x="0" y="1623675"/>
            <a:chExt cx="4860032" cy="1935973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097442" y="1623675"/>
              <a:ext cx="3762590" cy="1935973"/>
              <a:chOff x="3164624" y="1321198"/>
              <a:chExt cx="3762590" cy="1935973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09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 smtClean="0">
                    <a:solidFill>
                      <a:srgbClr val="456573"/>
                    </a:solidFill>
                    <a:latin typeface="+mj-lt"/>
                  </a:rPr>
                  <a:t>Shoot when the Light is       Right</a:t>
                </a:r>
                <a:endParaRPr lang="en-US" sz="2400" b="1" dirty="0">
                  <a:solidFill>
                    <a:srgbClr val="456573"/>
                  </a:solidFill>
                  <a:latin typeface="+mj-lt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4624" y="2703173"/>
                <a:ext cx="304251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Your best, most effortless captures will happen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in  </a:t>
                </a:r>
                <a:r>
                  <a:rPr lang="en-US" sz="1100" dirty="0">
                    <a:solidFill>
                      <a:srgbClr val="456573"/>
                    </a:solidFill>
                  </a:rPr>
                  <a:t>the “golden hours” just after dawn and just before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dusk.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747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56160" y="3881363"/>
            <a:ext cx="3096344" cy="142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indent="-228600" fontAlgn="base">
              <a:spcBef>
                <a:spcPts val="2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Ability to Shoot in RAW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Battery Life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Phone Memory and Storage</a:t>
            </a: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Megapixels</a:t>
            </a:r>
            <a:endParaRPr kumimoji="1" lang="en-US" altLang="ko-KR" sz="1300" dirty="0">
              <a:solidFill>
                <a:srgbClr val="456573"/>
              </a:solidFill>
              <a:latin typeface="+mj-lt"/>
              <a:ea typeface="맑은 고딕" pitchFamily="50" charset="-127"/>
              <a:cs typeface="굴림" pitchFamily="50" charset="-127"/>
            </a:endParaRP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Lens Aperture</a:t>
            </a:r>
            <a:endParaRPr kumimoji="1" lang="en-US" altLang="ko-KR" sz="1300" dirty="0">
              <a:solidFill>
                <a:srgbClr val="456573"/>
              </a:solidFill>
              <a:latin typeface="+mj-lt"/>
              <a:ea typeface="맑은 고딕" pitchFamily="50" charset="-127"/>
              <a:cs typeface="굴림" pitchFamily="50" charset="-127"/>
            </a:endParaRPr>
          </a:p>
          <a:p>
            <a:pPr indent="-228600" fontAlgn="base">
              <a:spcBef>
                <a:spcPts val="20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en-US" altLang="ko-KR" sz="1300" dirty="0" smtClean="0">
                <a:solidFill>
                  <a:srgbClr val="456573"/>
                </a:solidFill>
                <a:latin typeface="+mj-lt"/>
                <a:ea typeface="맑은 고딕" pitchFamily="50" charset="-127"/>
                <a:cs typeface="굴림" pitchFamily="50" charset="-127"/>
              </a:rPr>
              <a:t>Flagship Models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0" y="1623675"/>
            <a:ext cx="3851920" cy="2223491"/>
            <a:chOff x="0" y="1623675"/>
            <a:chExt cx="3851920" cy="2223491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061840" y="1623675"/>
              <a:ext cx="2790080" cy="2223491"/>
              <a:chOff x="3129022" y="1321198"/>
              <a:chExt cx="2790080" cy="2223491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01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32779"/>
                <a:ext cx="2749294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How to Choose the Right Smartphone </a:t>
                </a:r>
                <a:r>
                  <a:rPr lang="en-US" sz="2400" b="1" dirty="0" smtClean="0">
                    <a:solidFill>
                      <a:srgbClr val="456573"/>
                    </a:solidFill>
                    <a:latin typeface="+mj-lt"/>
                  </a:rPr>
                  <a:t>   for </a:t>
                </a:r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You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29022" y="2990691"/>
                <a:ext cx="253327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There are a few things to look out for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     when </a:t>
                </a:r>
                <a:r>
                  <a:rPr lang="en-US" sz="1100" dirty="0">
                    <a:solidFill>
                      <a:srgbClr val="456573"/>
                    </a:solidFill>
                  </a:rPr>
                  <a:t>in search of the ideal smartphone </a:t>
                </a:r>
                <a:r>
                  <a:rPr lang="en-US" sz="1100" dirty="0" smtClean="0">
                    <a:solidFill>
                      <a:srgbClr val="456573"/>
                    </a:solidFill>
                  </a:rPr>
                  <a:t>   for adventure photography.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849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Shoot when the Light </a:t>
            </a:r>
            <a:r>
              <a:rPr lang="en-US" dirty="0" smtClean="0"/>
              <a:t>is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864555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Your best, most effortless captures will happen in the “golden hours” just after dawn and just before dusk, when the low-angled sun bathes everything in gentle, golden hues. Determine when the golden hours are </a:t>
            </a:r>
            <a:r>
              <a:rPr lang="en-US" i="0" dirty="0" smtClean="0">
                <a:latin typeface="+mn-lt"/>
              </a:rPr>
              <a:t>  each </a:t>
            </a:r>
            <a:r>
              <a:rPr lang="en-US" i="0" dirty="0">
                <a:latin typeface="+mn-lt"/>
              </a:rPr>
              <a:t>day, as they vary by season and latitude.</a:t>
            </a:r>
          </a:p>
          <a:p>
            <a:pPr marL="287338" indent="-287338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Overcast days are nice, as cloud cover dampens </a:t>
            </a:r>
            <a:r>
              <a:rPr lang="en-US" i="0" dirty="0" smtClean="0">
                <a:latin typeface="+mn-lt"/>
              </a:rPr>
              <a:t>the   </a:t>
            </a:r>
            <a:r>
              <a:rPr lang="en-US" i="0" dirty="0" smtClean="0">
                <a:latin typeface="+mn-lt"/>
              </a:rPr>
              <a:t>sun’s </a:t>
            </a:r>
            <a:r>
              <a:rPr lang="en-US" i="0" dirty="0">
                <a:latin typeface="+mn-lt"/>
              </a:rPr>
              <a:t>rays, providing soft, even lighting.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Just after a light rain is a good time to shoot </a:t>
            </a:r>
            <a:r>
              <a:rPr lang="en-US" i="0" dirty="0" smtClean="0">
                <a:latin typeface="+mn-lt"/>
              </a:rPr>
              <a:t>                 landscapes </a:t>
            </a:r>
            <a:r>
              <a:rPr lang="en-US" i="0" dirty="0">
                <a:latin typeface="+mn-lt"/>
              </a:rPr>
              <a:t>for extra bold colors and stirring close-ups of droplets on petals.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Always take advantage of natural light. If you have </a:t>
            </a:r>
            <a:r>
              <a:rPr lang="en-US" i="0" dirty="0" smtClean="0">
                <a:latin typeface="+mn-lt"/>
              </a:rPr>
              <a:t>     control </a:t>
            </a:r>
            <a:r>
              <a:rPr lang="en-US" i="0" dirty="0">
                <a:latin typeface="+mn-lt"/>
              </a:rPr>
              <a:t>over your subject, set them up in a gently </a:t>
            </a:r>
            <a:r>
              <a:rPr lang="en-US" i="0" dirty="0" smtClean="0">
                <a:latin typeface="+mn-lt"/>
              </a:rPr>
              <a:t>      sunlit</a:t>
            </a:r>
            <a:r>
              <a:rPr lang="en-US" i="0" dirty="0">
                <a:latin typeface="+mn-lt"/>
              </a:rPr>
              <a:t> spot.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Use ﬂash as a last resort.  Exception: if you’re </a:t>
            </a:r>
            <a:r>
              <a:rPr lang="en-US" i="0" dirty="0" smtClean="0">
                <a:latin typeface="+mn-lt"/>
              </a:rPr>
              <a:t>              shooting </a:t>
            </a:r>
            <a:r>
              <a:rPr lang="en-US" i="0" dirty="0">
                <a:latin typeface="+mn-lt"/>
              </a:rPr>
              <a:t>into the sun with your subject in the </a:t>
            </a:r>
            <a:r>
              <a:rPr lang="en-US" i="0" dirty="0" smtClean="0">
                <a:latin typeface="+mn-lt"/>
              </a:rPr>
              <a:t>             foreground</a:t>
            </a:r>
            <a:r>
              <a:rPr lang="en-US" i="0" dirty="0">
                <a:latin typeface="+mn-lt"/>
              </a:rPr>
              <a:t>, try using ﬂash to illuminate your subject and prevent silhouetting.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i="0" dirty="0">
              <a:solidFill>
                <a:srgbClr val="456573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2" y="1348797"/>
            <a:ext cx="3593899" cy="2395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2" y="3841643"/>
            <a:ext cx="3593899" cy="23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412753"/>
            <a:chOff x="0" y="1623675"/>
            <a:chExt cx="4860032" cy="1412753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412753"/>
              <a:chOff x="3169808" y="1321198"/>
              <a:chExt cx="3757406" cy="1412753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10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Add Motion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310933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Try playing around with time-lapse, slo-mo and         video. 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86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</a:t>
            </a:r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216483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If you’re struggling to capture the grandeur of the scene around you with a still photo, </a:t>
            </a:r>
            <a:r>
              <a:rPr lang="en-US" i="0" dirty="0" smtClean="0">
                <a:latin typeface="+mn-lt"/>
              </a:rPr>
              <a:t>try    </a:t>
            </a:r>
            <a:r>
              <a:rPr lang="en-US" i="0" dirty="0">
                <a:latin typeface="+mn-lt"/>
              </a:rPr>
              <a:t>playing around with time-lapse, </a:t>
            </a:r>
            <a:r>
              <a:rPr lang="en-US" i="0" dirty="0" smtClean="0">
                <a:latin typeface="+mn-lt"/>
              </a:rPr>
              <a:t>slo-mo, </a:t>
            </a:r>
            <a:r>
              <a:rPr lang="en-US" i="0" dirty="0">
                <a:latin typeface="+mn-lt"/>
              </a:rPr>
              <a:t>and </a:t>
            </a:r>
            <a:r>
              <a:rPr lang="en-US" i="0" dirty="0" smtClean="0">
                <a:latin typeface="+mn-lt"/>
              </a:rPr>
              <a:t> video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These </a:t>
            </a:r>
            <a:r>
              <a:rPr lang="en-US" i="0" dirty="0">
                <a:latin typeface="+mn-lt"/>
              </a:rPr>
              <a:t>come standard on most phone camera apps and can be a fun and beautiful way to </a:t>
            </a:r>
            <a:r>
              <a:rPr lang="en-US" i="0" dirty="0" smtClean="0">
                <a:latin typeface="+mn-lt"/>
              </a:rPr>
              <a:t>   capture </a:t>
            </a:r>
            <a:r>
              <a:rPr lang="en-US" i="0" dirty="0">
                <a:latin typeface="+mn-lt"/>
              </a:rPr>
              <a:t>things like moving water, the setting </a:t>
            </a:r>
            <a:r>
              <a:rPr lang="en-US" i="0" dirty="0" smtClean="0">
                <a:latin typeface="+mn-lt"/>
              </a:rPr>
              <a:t> sun </a:t>
            </a:r>
            <a:r>
              <a:rPr lang="en-US" i="0" dirty="0">
                <a:latin typeface="+mn-lt"/>
              </a:rPr>
              <a:t>or your friend goofing around on the trail.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426" y="1268760"/>
            <a:ext cx="4032870" cy="3024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82" y="3623079"/>
            <a:ext cx="3875697" cy="25852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52166" y="6208340"/>
            <a:ext cx="36293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vs.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time lapse effect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a smartphone.</a:t>
            </a:r>
          </a:p>
        </p:txBody>
      </p:sp>
    </p:spTree>
    <p:extLst>
      <p:ext uri="{BB962C8B-B14F-4D97-AF65-F5344CB8AC3E}">
        <p14:creationId xmlns:p14="http://schemas.microsoft.com/office/powerpoint/2010/main" val="7252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412753"/>
            <a:chOff x="0" y="1623675"/>
            <a:chExt cx="4860032" cy="1412753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412753"/>
              <a:chOff x="3169808" y="1321198"/>
              <a:chExt cx="3757406" cy="1412753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11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Add Camera Accessories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310933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There are add-ons for phone cameras that can help </a:t>
                </a:r>
              </a:p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you.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77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Camera </a:t>
            </a:r>
            <a:r>
              <a:rPr lang="en-US" dirty="0" smtClean="0"/>
              <a:t>Accessories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856443" cy="47173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There are quite a few add-ons for phone cameras that can help you achieve a </a:t>
            </a:r>
            <a:r>
              <a:rPr lang="en-US" i="0" dirty="0" smtClean="0">
                <a:latin typeface="+mn-lt"/>
              </a:rPr>
              <a:t>       certain </a:t>
            </a:r>
            <a:r>
              <a:rPr lang="en-US" i="0" dirty="0">
                <a:latin typeface="+mn-lt"/>
              </a:rPr>
              <a:t>creative element that you’re </a:t>
            </a:r>
            <a:r>
              <a:rPr lang="en-US" i="0" dirty="0" smtClean="0">
                <a:latin typeface="+mn-lt"/>
              </a:rPr>
              <a:t>         trying </a:t>
            </a:r>
            <a:r>
              <a:rPr lang="en-US" i="0" dirty="0">
                <a:latin typeface="+mn-lt"/>
              </a:rPr>
              <a:t>to capture.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 want to take longer exposures of a </a:t>
            </a:r>
            <a:r>
              <a:rPr lang="en-US" i="0" dirty="0" smtClean="0">
                <a:latin typeface="+mn-lt"/>
              </a:rPr>
              <a:t>night sky to show the stars or a beautiful </a:t>
            </a:r>
            <a:r>
              <a:rPr lang="en-US" i="0" dirty="0">
                <a:latin typeface="+mn-lt"/>
              </a:rPr>
              <a:t>stream in order to blur the movement of water, you’ll need a mini tripod </a:t>
            </a:r>
            <a:r>
              <a:rPr lang="en-US" i="0" dirty="0" smtClean="0">
                <a:latin typeface="+mn-lt"/>
              </a:rPr>
              <a:t>to             </a:t>
            </a:r>
            <a:r>
              <a:rPr lang="en-US" i="0" dirty="0">
                <a:latin typeface="+mn-lt"/>
              </a:rPr>
              <a:t>stabilize your camera.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789040"/>
            <a:ext cx="4139952" cy="276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62455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9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Camera </a:t>
            </a:r>
            <a:r>
              <a:rPr lang="en-US" dirty="0" smtClean="0"/>
              <a:t>Accessories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712427" cy="23590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+mn-lt"/>
              </a:rPr>
              <a:t>Most phones these days are capable of taking beautiful photos. </a:t>
            </a:r>
            <a:endParaRPr lang="en-US" alt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However, another </a:t>
            </a:r>
            <a:r>
              <a:rPr lang="en-US" i="0" dirty="0">
                <a:latin typeface="+mn-lt"/>
              </a:rPr>
              <a:t>option is to add lenses to your phone so you can take </a:t>
            </a:r>
            <a:r>
              <a:rPr lang="en-US" i="0" dirty="0" smtClean="0">
                <a:latin typeface="+mn-lt"/>
              </a:rPr>
              <a:t>fish-  eye</a:t>
            </a:r>
            <a:r>
              <a:rPr lang="en-US" i="0" dirty="0">
                <a:latin typeface="+mn-lt"/>
              </a:rPr>
              <a:t>, macro and wide-angle photos</a:t>
            </a:r>
            <a:r>
              <a:rPr lang="en-US" i="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External</a:t>
            </a:r>
            <a:r>
              <a:rPr lang="en-US" i="0" dirty="0">
                <a:latin typeface="+mn-lt"/>
              </a:rPr>
              <a:t>, universal lenses allow you to </a:t>
            </a:r>
            <a:r>
              <a:rPr lang="en-US" i="0" dirty="0" smtClean="0">
                <a:latin typeface="+mn-lt"/>
              </a:rPr>
              <a:t> achieve unique perspectives.</a:t>
            </a:r>
            <a:endParaRPr lang="en-US" i="0" dirty="0">
              <a:latin typeface="+mn-lt"/>
            </a:endParaRPr>
          </a:p>
          <a:p>
            <a:endParaRPr lang="en-US" i="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368886" cy="4368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9533" y="3679802"/>
            <a:ext cx="39878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Yoidesu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11-in-1 Phone Lens Kit</a:t>
            </a:r>
          </a:p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clip-on kit includes 11 different lenses and filters. Included are four standard lenses: a 0.36x Wide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Angle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lens, a 198-degree Fisheye lens, a 20x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Macro   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lens, a 2X telephoto lens. You also get a collection of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filters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that include four color filters (orange, red,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green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and blue), a CPL filter that reduces glare off of reflective surfaces, a Starburst filter that makes lights twinkle, and a Kaleidoscope lens just for fun. All that packaged with a convenient and (essential) travel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case. 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$40 on Amazon.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7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932040" cy="1258864"/>
            <a:chOff x="0" y="1623675"/>
            <a:chExt cx="4932040" cy="1258864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829414" cy="1258864"/>
              <a:chOff x="3169808" y="1321198"/>
              <a:chExt cx="3829414" cy="1258864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12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82941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 smtClean="0">
                    <a:solidFill>
                      <a:srgbClr val="456573"/>
                    </a:solidFill>
                    <a:latin typeface="+mj-lt"/>
                  </a:rPr>
                  <a:t>Take a Portable Battery Pack</a:t>
                </a:r>
                <a:endParaRPr lang="en-US" sz="2400" b="1" dirty="0">
                  <a:solidFill>
                    <a:srgbClr val="456573"/>
                  </a:solidFill>
                  <a:latin typeface="+mj-lt"/>
                </a:endParaRP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310933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 smtClean="0">
                    <a:solidFill>
                      <a:srgbClr val="456573"/>
                    </a:solidFill>
                  </a:rPr>
                  <a:t>Don’t run out of power.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9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a Portable Battery </a:t>
            </a:r>
            <a:r>
              <a:rPr lang="en-US" dirty="0" smtClean="0"/>
              <a:t>Pack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216483" cy="50605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These handy devices will remove the anxiety of running out of battery while </a:t>
            </a:r>
            <a:r>
              <a:rPr lang="en-US" i="0" dirty="0" smtClean="0">
                <a:latin typeface="+mn-lt"/>
              </a:rPr>
              <a:t>on an              adventure outing.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Simply </a:t>
            </a:r>
            <a:r>
              <a:rPr lang="en-US" i="0" dirty="0">
                <a:latin typeface="+mn-lt"/>
              </a:rPr>
              <a:t>attach the USB end of your charging </a:t>
            </a:r>
            <a:r>
              <a:rPr lang="en-US" i="0" dirty="0" smtClean="0">
                <a:latin typeface="+mn-lt"/>
              </a:rPr>
              <a:t>   cable </a:t>
            </a:r>
            <a:r>
              <a:rPr lang="en-US" i="0" dirty="0">
                <a:latin typeface="+mn-lt"/>
              </a:rPr>
              <a:t>to the device to recharge your </a:t>
            </a:r>
            <a:r>
              <a:rPr lang="en-US" i="0" dirty="0" smtClean="0">
                <a:latin typeface="+mn-lt"/>
              </a:rPr>
              <a:t>                smartphone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Some come with compatible cables attached.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 forget the </a:t>
            </a:r>
            <a:r>
              <a:rPr lang="en-US" i="0" dirty="0" smtClean="0">
                <a:latin typeface="+mn-lt"/>
              </a:rPr>
              <a:t>cable </a:t>
            </a:r>
            <a:r>
              <a:rPr lang="en-US" i="0" dirty="0">
                <a:latin typeface="+mn-lt"/>
              </a:rPr>
              <a:t>– then you can put </a:t>
            </a:r>
            <a:r>
              <a:rPr lang="en-US" i="0" dirty="0" smtClean="0">
                <a:latin typeface="+mn-lt"/>
              </a:rPr>
              <a:t>      your </a:t>
            </a:r>
            <a:r>
              <a:rPr lang="en-US" i="0" dirty="0">
                <a:latin typeface="+mn-lt"/>
              </a:rPr>
              <a:t>smartphone on </a:t>
            </a:r>
            <a:r>
              <a:rPr lang="en-US" i="0" dirty="0" smtClean="0">
                <a:latin typeface="+mn-lt"/>
              </a:rPr>
              <a:t>airplane </a:t>
            </a:r>
            <a:r>
              <a:rPr lang="en-US" i="0" dirty="0">
                <a:latin typeface="+mn-lt"/>
              </a:rPr>
              <a:t>mode to </a:t>
            </a:r>
            <a:r>
              <a:rPr lang="en-US" i="0" dirty="0" smtClean="0">
                <a:latin typeface="+mn-lt"/>
              </a:rPr>
              <a:t>           conserve </a:t>
            </a:r>
            <a:r>
              <a:rPr lang="en-US" i="0" dirty="0">
                <a:latin typeface="+mn-lt"/>
              </a:rPr>
              <a:t>battery.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73" y="1412776"/>
            <a:ext cx="392289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0" y="1623675"/>
            <a:ext cx="4860032" cy="1412753"/>
            <a:chOff x="0" y="1623675"/>
            <a:chExt cx="4860032" cy="1412753"/>
          </a:xfrm>
        </p:grpSpPr>
        <p:sp>
          <p:nvSpPr>
            <p:cNvPr id="5" name="직사각형 4"/>
            <p:cNvSpPr/>
            <p:nvPr/>
          </p:nvSpPr>
          <p:spPr>
            <a:xfrm>
              <a:off x="0" y="1700808"/>
              <a:ext cx="1718733" cy="4581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j-lt"/>
                <a:ea typeface="맑은 고딕" pitchFamily="50" charset="-127"/>
              </a:endParaRPr>
            </a:p>
          </p:txBody>
        </p:sp>
        <p:grpSp>
          <p:nvGrpSpPr>
            <p:cNvPr id="2" name="그룹 1"/>
            <p:cNvGrpSpPr/>
            <p:nvPr/>
          </p:nvGrpSpPr>
          <p:grpSpPr>
            <a:xfrm>
              <a:off x="1102626" y="1623675"/>
              <a:ext cx="3757406" cy="1412753"/>
              <a:chOff x="3169808" y="1321198"/>
              <a:chExt cx="3757406" cy="1412753"/>
            </a:xfrm>
          </p:grpSpPr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3169808" y="1321198"/>
                <a:ext cx="234675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ko-KR" sz="3200" b="1" dirty="0" smtClean="0">
                    <a:solidFill>
                      <a:srgbClr val="456573"/>
                    </a:solidFill>
                    <a:latin typeface="+mj-lt"/>
                    <a:ea typeface="맑은 고딕" pitchFamily="50" charset="-127"/>
                    <a:cs typeface="굴림" pitchFamily="50" charset="-127"/>
                  </a:rPr>
                  <a:t>13</a:t>
                </a:r>
                <a:endParaRPr kumimoji="1" lang="ko-KR" altLang="ko-KR" sz="3200" b="1" dirty="0">
                  <a:solidFill>
                    <a:srgbClr val="456573"/>
                  </a:solidFill>
                  <a:latin typeface="+mj-lt"/>
                  <a:ea typeface="맑은 고딕" pitchFamily="50" charset="-127"/>
                  <a:cs typeface="굴림" pitchFamily="50" charset="-127"/>
                </a:endParaRP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3169808" y="1872176"/>
                <a:ext cx="375740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b="1" dirty="0">
                    <a:solidFill>
                      <a:srgbClr val="456573"/>
                    </a:solidFill>
                    <a:latin typeface="+mj-lt"/>
                  </a:rPr>
                  <a:t>Edit Your Photos</a:t>
                </a:r>
              </a:p>
            </p:txBody>
          </p:sp>
          <p:sp>
            <p:nvSpPr>
              <p:cNvPr id="23" name="직사각형 22"/>
              <p:cNvSpPr/>
              <p:nvPr/>
            </p:nvSpPr>
            <p:spPr>
              <a:xfrm>
                <a:off x="3169808" y="2333841"/>
                <a:ext cx="310933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200"/>
                  </a:lnSpc>
                  <a:defRPr/>
                </a:pPr>
                <a:r>
                  <a:rPr lang="en-US" sz="1100" dirty="0">
                    <a:solidFill>
                      <a:srgbClr val="456573"/>
                    </a:solidFill>
                  </a:rPr>
                  <a:t>Photo editing can go a long way toward improving     your photos.</a:t>
                </a:r>
                <a:endParaRPr lang="en-US" altLang="ko-KR" sz="1100" dirty="0">
                  <a:solidFill>
                    <a:srgbClr val="456573"/>
                  </a:solidFill>
                  <a:ea typeface="맑은 고딕" pitchFamily="50" charset="-127"/>
                  <a:cs typeface="굴림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933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 Your 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216483" cy="47173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A little photo editing can go a long </a:t>
            </a:r>
            <a:r>
              <a:rPr lang="en-US" i="0" dirty="0" smtClean="0">
                <a:latin typeface="+mn-lt"/>
              </a:rPr>
              <a:t>way            </a:t>
            </a:r>
            <a:r>
              <a:rPr lang="en-US" i="0" dirty="0">
                <a:latin typeface="+mn-lt"/>
              </a:rPr>
              <a:t>toward improving your photos.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Most </a:t>
            </a:r>
            <a:r>
              <a:rPr lang="en-US" i="0" dirty="0">
                <a:latin typeface="+mn-lt"/>
              </a:rPr>
              <a:t>default camera apps that come </a:t>
            </a:r>
            <a:r>
              <a:rPr lang="en-US" i="0" dirty="0" smtClean="0">
                <a:latin typeface="+mn-lt"/>
              </a:rPr>
              <a:t>on         </a:t>
            </a:r>
            <a:r>
              <a:rPr lang="en-US" i="0" dirty="0">
                <a:latin typeface="+mn-lt"/>
              </a:rPr>
              <a:t>smartphones allow some level of editing, but by downloading a third-party app like </a:t>
            </a:r>
            <a:r>
              <a:rPr lang="en-US" i="0" dirty="0" smtClean="0">
                <a:latin typeface="+mn-lt"/>
              </a:rPr>
              <a:t>             Snapseed </a:t>
            </a:r>
            <a:r>
              <a:rPr lang="en-US" i="0" dirty="0">
                <a:latin typeface="+mn-lt"/>
              </a:rPr>
              <a:t>(iPhone or Android</a:t>
            </a:r>
            <a:r>
              <a:rPr lang="en-US" i="0" dirty="0" smtClean="0">
                <a:latin typeface="+mn-lt"/>
              </a:rPr>
              <a:t>), </a:t>
            </a:r>
            <a:r>
              <a:rPr lang="en-US" i="0" dirty="0">
                <a:latin typeface="+mn-lt"/>
              </a:rPr>
              <a:t>Adobe </a:t>
            </a:r>
            <a:r>
              <a:rPr lang="en-US" i="0" dirty="0" smtClean="0">
                <a:latin typeface="+mn-lt"/>
              </a:rPr>
              <a:t>            Lightroom </a:t>
            </a:r>
            <a:r>
              <a:rPr lang="en-US" i="0" dirty="0">
                <a:latin typeface="+mn-lt"/>
              </a:rPr>
              <a:t>CC (iPhone or Android</a:t>
            </a:r>
            <a:r>
              <a:rPr lang="en-US" i="0" dirty="0" smtClean="0">
                <a:latin typeface="+mn-lt"/>
              </a:rPr>
              <a:t>), or </a:t>
            </a:r>
            <a:r>
              <a:rPr lang="en-US" i="0" dirty="0">
                <a:latin typeface="+mn-lt"/>
              </a:rPr>
              <a:t>VSCO </a:t>
            </a:r>
            <a:r>
              <a:rPr lang="en-US" i="0" dirty="0" smtClean="0">
                <a:latin typeface="+mn-lt"/>
              </a:rPr>
              <a:t>  Cam (iPhone or Android) you </a:t>
            </a:r>
            <a:r>
              <a:rPr lang="en-US" i="0" dirty="0">
                <a:latin typeface="+mn-lt"/>
              </a:rPr>
              <a:t>get a lot </a:t>
            </a:r>
            <a:r>
              <a:rPr lang="en-US" i="0" dirty="0" smtClean="0">
                <a:latin typeface="+mn-lt"/>
              </a:rPr>
              <a:t>more   </a:t>
            </a:r>
            <a:r>
              <a:rPr lang="en-US" i="0" dirty="0">
                <a:latin typeface="+mn-lt"/>
              </a:rPr>
              <a:t>control.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Apps </a:t>
            </a:r>
            <a:r>
              <a:rPr lang="en-US" i="0" dirty="0">
                <a:latin typeface="+mn-lt"/>
              </a:rPr>
              <a:t>like these allow you to </a:t>
            </a:r>
            <a:r>
              <a:rPr lang="en-US" i="0" dirty="0" smtClean="0">
                <a:latin typeface="+mn-lt"/>
              </a:rPr>
              <a:t>adjust                   </a:t>
            </a:r>
            <a:r>
              <a:rPr lang="en-US" i="0" dirty="0">
                <a:latin typeface="+mn-lt"/>
              </a:rPr>
              <a:t>brightness, tweak contrast, boost saturation, apply filters, sharpen fuzzy images and a </a:t>
            </a:r>
            <a:r>
              <a:rPr lang="en-US" i="0" dirty="0" smtClean="0">
                <a:latin typeface="+mn-lt"/>
              </a:rPr>
              <a:t>       whole </a:t>
            </a:r>
            <a:r>
              <a:rPr lang="en-US" i="0" dirty="0">
                <a:latin typeface="+mn-lt"/>
              </a:rPr>
              <a:t>lot more. </a:t>
            </a:r>
            <a:endParaRPr lang="en-US" i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Most </a:t>
            </a:r>
            <a:r>
              <a:rPr lang="en-US" i="0" dirty="0">
                <a:latin typeface="+mn-lt"/>
              </a:rPr>
              <a:t>of them also have auto adjustments </a:t>
            </a:r>
            <a:r>
              <a:rPr lang="en-US" i="0" dirty="0" smtClean="0">
                <a:latin typeface="+mn-lt"/>
              </a:rPr>
              <a:t>      that </a:t>
            </a:r>
            <a:r>
              <a:rPr lang="en-US" i="0" dirty="0">
                <a:latin typeface="+mn-lt"/>
              </a:rPr>
              <a:t>make it really quick and easy to edit </a:t>
            </a:r>
            <a:r>
              <a:rPr lang="en-US" i="0" dirty="0" smtClean="0">
                <a:latin typeface="+mn-lt"/>
              </a:rPr>
              <a:t>       photos.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36" y="1308306"/>
            <a:ext cx="4390066" cy="255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Ability to Shoot in RAW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000459" cy="41244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There are a few things to look out </a:t>
            </a:r>
            <a:r>
              <a:rPr lang="en-US" i="0" dirty="0" smtClean="0">
                <a:latin typeface="+mn-lt"/>
              </a:rPr>
              <a:t>for       </a:t>
            </a:r>
            <a:r>
              <a:rPr lang="en-US" i="0" dirty="0">
                <a:latin typeface="+mn-lt"/>
              </a:rPr>
              <a:t>when in search of the ideal smartphone </a:t>
            </a:r>
            <a:r>
              <a:rPr lang="en-US" i="0" dirty="0" smtClean="0">
                <a:latin typeface="+mn-lt"/>
              </a:rPr>
              <a:t>   for </a:t>
            </a:r>
            <a:r>
              <a:rPr lang="en-US" i="0" dirty="0">
                <a:latin typeface="+mn-lt"/>
              </a:rPr>
              <a:t>you.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If </a:t>
            </a:r>
            <a:r>
              <a:rPr lang="en-US" i="0" dirty="0">
                <a:latin typeface="+mn-lt"/>
              </a:rPr>
              <a:t>you really want to be able to do </a:t>
            </a:r>
            <a:r>
              <a:rPr lang="en-US" i="0" dirty="0" smtClean="0">
                <a:latin typeface="+mn-lt"/>
              </a:rPr>
              <a:t>              something </a:t>
            </a:r>
            <a:r>
              <a:rPr lang="en-US" i="0" dirty="0">
                <a:latin typeface="+mn-lt"/>
              </a:rPr>
              <a:t>with your photos, such as </a:t>
            </a:r>
            <a:r>
              <a:rPr lang="en-US" i="0" dirty="0" smtClean="0">
                <a:latin typeface="+mn-lt"/>
              </a:rPr>
              <a:t>        editing </a:t>
            </a:r>
            <a:r>
              <a:rPr lang="en-US" i="0" dirty="0">
                <a:latin typeface="+mn-lt"/>
              </a:rPr>
              <a:t>and printing them later, then being able to shoot in RAW is </a:t>
            </a:r>
            <a:r>
              <a:rPr lang="en-US" i="0" dirty="0" smtClean="0">
                <a:latin typeface="+mn-lt"/>
              </a:rPr>
              <a:t>absolutely              </a:t>
            </a:r>
            <a:r>
              <a:rPr lang="en-US" i="0" dirty="0">
                <a:latin typeface="+mn-lt"/>
              </a:rPr>
              <a:t>essential.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RAW files contain more information than </a:t>
            </a:r>
            <a:r>
              <a:rPr lang="en-US" i="0" dirty="0" smtClean="0">
                <a:latin typeface="+mn-lt"/>
              </a:rPr>
              <a:t> JPEG </a:t>
            </a:r>
            <a:r>
              <a:rPr lang="en-US" i="0" dirty="0">
                <a:latin typeface="+mn-lt"/>
              </a:rPr>
              <a:t>files.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However</a:t>
            </a:r>
            <a:r>
              <a:rPr lang="en-US" i="0" dirty="0">
                <a:latin typeface="+mn-lt"/>
              </a:rPr>
              <a:t>, not all smartphones are capable of shooting in RAW, so be sure to check </a:t>
            </a:r>
            <a:r>
              <a:rPr lang="en-US" i="0" dirty="0" smtClean="0">
                <a:latin typeface="+mn-lt"/>
              </a:rPr>
              <a:t>    the </a:t>
            </a:r>
            <a:r>
              <a:rPr lang="en-US" i="0" dirty="0">
                <a:latin typeface="+mn-lt"/>
              </a:rPr>
              <a:t>specs when you’re on the hunt for </a:t>
            </a:r>
            <a:r>
              <a:rPr lang="en-US" i="0" dirty="0" smtClean="0">
                <a:latin typeface="+mn-lt"/>
              </a:rPr>
              <a:t>a   </a:t>
            </a:r>
            <a:r>
              <a:rPr lang="en-US" i="0" dirty="0">
                <a:latin typeface="+mn-lt"/>
              </a:rPr>
              <a:t>new mobile phone.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8411" y="1412776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417573" y="305355"/>
            <a:ext cx="3650372" cy="4032448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n-lt"/>
              </a:rPr>
              <a:t>Adventure photography is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 probably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the only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field of     photography that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is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            exclusively shot by                participants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chemeClr val="bg1"/>
                </a:solidFill>
                <a:latin typeface="+mn-lt"/>
              </a:rPr>
            </a:b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Being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a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participant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in the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         adventure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gives you a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front 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row seat to the action. </a:t>
            </a:r>
            <a:endParaRPr lang="ko-KR" alt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7573" y="4365104"/>
            <a:ext cx="3938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chemeClr val="bg1">
                    <a:alpha val="60000"/>
                  </a:schemeClr>
                </a:solidFill>
                <a:ea typeface="맑은 고딕" pitchFamily="50" charset="-127"/>
                <a:cs typeface="굴림" pitchFamily="50" charset="-127"/>
              </a:rPr>
              <a:t>Terry McKibben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chemeClr val="bg1">
                    <a:alpha val="60000"/>
                  </a:schemeClr>
                </a:solidFill>
                <a:ea typeface="맑은 고딕" pitchFamily="50" charset="-127"/>
                <a:cs typeface="굴림" pitchFamily="50" charset="-127"/>
              </a:rPr>
              <a:t>Assistant Scoutmaster Troop 344/9344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chemeClr val="bg1">
                    <a:alpha val="60000"/>
                  </a:schemeClr>
                </a:solidFill>
                <a:ea typeface="맑은 고딕" pitchFamily="50" charset="-127"/>
                <a:cs typeface="굴림" pitchFamily="50" charset="-127"/>
              </a:rPr>
              <a:t>Pemberville, OH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chemeClr val="bg1">
                    <a:alpha val="60000"/>
                  </a:schemeClr>
                </a:solidFill>
                <a:ea typeface="맑은 고딕" pitchFamily="50" charset="-127"/>
                <a:cs typeface="굴림" pitchFamily="50" charset="-127"/>
              </a:rPr>
              <a:t>troop344leaders@gmail.com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4432507" cy="471734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Another thing to consider is the battery life.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Ideally</a:t>
            </a:r>
            <a:r>
              <a:rPr lang="en-US" i="0" dirty="0">
                <a:latin typeface="+mn-lt"/>
              </a:rPr>
              <a:t>, you’ll want a smartphone that works at 4.000 </a:t>
            </a:r>
            <a:r>
              <a:rPr lang="en-US" i="0" dirty="0" err="1">
                <a:latin typeface="+mn-lt"/>
              </a:rPr>
              <a:t>mAh</a:t>
            </a:r>
            <a:r>
              <a:rPr lang="en-US" i="0" dirty="0">
                <a:latin typeface="+mn-lt"/>
              </a:rPr>
              <a:t> or even better</a:t>
            </a:r>
            <a:r>
              <a:rPr lang="en-US" i="0" dirty="0" smtClean="0">
                <a:latin typeface="+mn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reason for this is that when you're shooting with a smartphone, especially during the day, </a:t>
            </a:r>
            <a:r>
              <a:rPr lang="en-US" i="0" dirty="0" smtClean="0">
                <a:latin typeface="+mn-lt"/>
              </a:rPr>
              <a:t>  you’ll </a:t>
            </a:r>
            <a:r>
              <a:rPr lang="en-US" i="0" dirty="0">
                <a:latin typeface="+mn-lt"/>
              </a:rPr>
              <a:t>want to have the brightness of </a:t>
            </a:r>
            <a:r>
              <a:rPr lang="en-US" i="0" dirty="0" smtClean="0">
                <a:latin typeface="+mn-lt"/>
              </a:rPr>
              <a:t>your          </a:t>
            </a:r>
            <a:r>
              <a:rPr lang="en-US" i="0" dirty="0">
                <a:latin typeface="+mn-lt"/>
              </a:rPr>
              <a:t>screen turned up to the maximum to be able to see what you’re shooting.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Turning </a:t>
            </a:r>
            <a:r>
              <a:rPr lang="en-US" i="0" dirty="0">
                <a:latin typeface="+mn-lt"/>
              </a:rPr>
              <a:t>up the brightness can drain your </a:t>
            </a:r>
            <a:r>
              <a:rPr lang="en-US" i="0" dirty="0" smtClean="0">
                <a:latin typeface="+mn-lt"/>
              </a:rPr>
              <a:t>          battery </a:t>
            </a:r>
            <a:r>
              <a:rPr lang="en-US" i="0" dirty="0">
                <a:latin typeface="+mn-lt"/>
              </a:rPr>
              <a:t>very quickly.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4"/>
          <a:stretch/>
        </p:blipFill>
        <p:spPr>
          <a:xfrm>
            <a:off x="4999990" y="1324908"/>
            <a:ext cx="3945344" cy="31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0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Phone Memory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4483262"/>
            <a:ext cx="8473342" cy="22581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There are huge differences in price between models depending on the storage and you </a:t>
            </a:r>
            <a:r>
              <a:rPr lang="en-US" i="0" dirty="0" smtClean="0">
                <a:latin typeface="+mn-lt"/>
              </a:rPr>
              <a:t>might       find </a:t>
            </a:r>
            <a:r>
              <a:rPr lang="en-US" i="0" dirty="0">
                <a:latin typeface="+mn-lt"/>
              </a:rPr>
              <a:t>yourself paying significantly less for a phone with 64GB of storage as opposed to one with </a:t>
            </a:r>
            <a:r>
              <a:rPr lang="en-US" i="0" dirty="0" smtClean="0">
                <a:latin typeface="+mn-lt"/>
              </a:rPr>
              <a:t>    256GB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There’s </a:t>
            </a:r>
            <a:r>
              <a:rPr lang="en-US" i="0" dirty="0">
                <a:latin typeface="+mn-lt"/>
              </a:rPr>
              <a:t>no need to splash out on the most expensive option though, as 128GB </a:t>
            </a:r>
            <a:r>
              <a:rPr lang="en-US" i="0" dirty="0" smtClean="0">
                <a:latin typeface="+mn-lt"/>
              </a:rPr>
              <a:t>should be </a:t>
            </a:r>
            <a:r>
              <a:rPr lang="en-US" i="0" dirty="0">
                <a:latin typeface="+mn-lt"/>
              </a:rPr>
              <a:t>enough to store photos from a couple of trips.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My advice is to download your photos from your smartphone to another storage device such </a:t>
            </a:r>
            <a:r>
              <a:rPr lang="en-US" i="0" dirty="0" smtClean="0">
                <a:latin typeface="+mn-lt"/>
              </a:rPr>
              <a:t>as </a:t>
            </a:r>
            <a:r>
              <a:rPr lang="en-US" i="0" dirty="0">
                <a:latin typeface="+mn-lt"/>
              </a:rPr>
              <a:t>a hard drive after every shoot, much as you would with a normal memory card in a </a:t>
            </a:r>
            <a:r>
              <a:rPr lang="en-US" i="0" dirty="0" smtClean="0">
                <a:latin typeface="+mn-lt"/>
              </a:rPr>
              <a:t>DSLR camera</a:t>
            </a:r>
            <a:r>
              <a:rPr lang="en-US" i="0" dirty="0">
                <a:latin typeface="+mn-lt"/>
              </a:rPr>
              <a:t>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This </a:t>
            </a:r>
            <a:r>
              <a:rPr lang="en-US" i="0" dirty="0">
                <a:latin typeface="+mn-lt"/>
              </a:rPr>
              <a:t>will ensure that you’ll have enough memory on your phone for new photos on </a:t>
            </a:r>
            <a:r>
              <a:rPr lang="en-US" i="0" dirty="0" smtClean="0">
                <a:latin typeface="+mn-lt"/>
              </a:rPr>
              <a:t>your next trip</a:t>
            </a:r>
            <a:r>
              <a:rPr lang="en-US" i="0" dirty="0">
                <a:latin typeface="+mn-lt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5" y="1268760"/>
            <a:ext cx="460851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Megapixels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320799"/>
            <a:ext cx="3712427" cy="484450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0" dirty="0">
                <a:latin typeface="+mn-lt"/>
              </a:rPr>
              <a:t>While the megapixel count on a smartphone is important in landscape </a:t>
            </a:r>
            <a:r>
              <a:rPr lang="en-US" i="0" dirty="0" smtClean="0">
                <a:latin typeface="+mn-lt"/>
              </a:rPr>
              <a:t>          photography</a:t>
            </a:r>
            <a:r>
              <a:rPr lang="en-US" i="0" dirty="0">
                <a:latin typeface="+mn-lt"/>
              </a:rPr>
              <a:t>, a high megapixel number doesn’t automatically mean that you’ll be able to take amazing pictures. </a:t>
            </a:r>
            <a:endParaRPr lang="en-US" i="0" dirty="0" smtClean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i="0" dirty="0" smtClean="0">
                <a:latin typeface="+mn-lt"/>
              </a:rPr>
              <a:t>The </a:t>
            </a:r>
            <a:r>
              <a:rPr lang="en-US" i="0" dirty="0">
                <a:latin typeface="+mn-lt"/>
              </a:rPr>
              <a:t>key to taking great photos using </a:t>
            </a:r>
            <a:r>
              <a:rPr lang="en-US" i="0" dirty="0" smtClean="0">
                <a:latin typeface="+mn-lt"/>
              </a:rPr>
              <a:t>   your </a:t>
            </a:r>
            <a:r>
              <a:rPr lang="en-US" i="0" dirty="0">
                <a:latin typeface="+mn-lt"/>
              </a:rPr>
              <a:t>smartphone is actually in the size of the camera sensor – the bigger the sensor, the better your photos will </a:t>
            </a:r>
            <a:r>
              <a:rPr lang="en-US" i="0" dirty="0" smtClean="0">
                <a:latin typeface="+mn-lt"/>
              </a:rPr>
              <a:t>be   </a:t>
            </a:r>
            <a:r>
              <a:rPr lang="en-US" i="0" dirty="0">
                <a:latin typeface="+mn-lt"/>
              </a:rPr>
              <a:t>in terms of quality.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82" y="1320799"/>
            <a:ext cx="4598648" cy="3044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5800"/>
          <a:stretch/>
        </p:blipFill>
        <p:spPr>
          <a:xfrm>
            <a:off x="1691680" y="4544760"/>
            <a:ext cx="5636549" cy="21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7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14746</TotalTime>
  <Words>4704</Words>
  <Application>Microsoft Office PowerPoint</Application>
  <PresentationFormat>On-screen Show (4:3)</PresentationFormat>
  <Paragraphs>358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맑은 고딕</vt:lpstr>
      <vt:lpstr>Calibri</vt:lpstr>
      <vt:lpstr>Calibri Light</vt:lpstr>
      <vt:lpstr>굴림체</vt:lpstr>
      <vt:lpstr>Arial</vt:lpstr>
      <vt:lpstr>굴림</vt:lpstr>
      <vt:lpstr>Office 테마</vt:lpstr>
      <vt:lpstr>Using Your Smartphone for High Adventure Photography</vt:lpstr>
      <vt:lpstr>PowerPoint Presentation</vt:lpstr>
      <vt:lpstr>PowerPoint Presentation</vt:lpstr>
      <vt:lpstr>PowerPoint Presentation</vt:lpstr>
      <vt:lpstr>PowerPoint Presentation</vt:lpstr>
      <vt:lpstr>Ability to Shoot in RAW</vt:lpstr>
      <vt:lpstr>Battery Life</vt:lpstr>
      <vt:lpstr>Phone Memory and Storage</vt:lpstr>
      <vt:lpstr>Megapixels</vt:lpstr>
      <vt:lpstr>Lens Aperture</vt:lpstr>
      <vt:lpstr>Flagship Models</vt:lpstr>
      <vt:lpstr>PowerPoint Presentation</vt:lpstr>
      <vt:lpstr>Perfect Your Shots with Free/Low-Cost Photo Editing Apps</vt:lpstr>
      <vt:lpstr>Snapseed (Free)</vt:lpstr>
      <vt:lpstr>VSCO Cam (Free)</vt:lpstr>
      <vt:lpstr>Afterlight (Free)</vt:lpstr>
      <vt:lpstr>ProCamera (Free)</vt:lpstr>
      <vt:lpstr>Camera+ Legacy ($2.99)</vt:lpstr>
      <vt:lpstr>PowerPoint Presentation</vt:lpstr>
      <vt:lpstr>Exposure Adjustment</vt:lpstr>
      <vt:lpstr>Focal Point and Exposure Level Lock</vt:lpstr>
      <vt:lpstr>Aperture Mode</vt:lpstr>
      <vt:lpstr>HDR Mode</vt:lpstr>
      <vt:lpstr>Timer</vt:lpstr>
      <vt:lpstr>Flash On/Off</vt:lpstr>
      <vt:lpstr>Add Gridlines</vt:lpstr>
      <vt:lpstr>Shutter Speed Adjustment</vt:lpstr>
      <vt:lpstr>ISO Adjustment</vt:lpstr>
      <vt:lpstr>Night Mode</vt:lpstr>
      <vt:lpstr>Portrait Mode</vt:lpstr>
      <vt:lpstr>Monochrome Mode</vt:lpstr>
      <vt:lpstr>Macro or Super Macro</vt:lpstr>
      <vt:lpstr>Burst Mode</vt:lpstr>
      <vt:lpstr>Image Stabilization</vt:lpstr>
      <vt:lpstr>File Formats</vt:lpstr>
      <vt:lpstr>Panoramic Mode</vt:lpstr>
      <vt:lpstr>Digital Zoom</vt:lpstr>
      <vt:lpstr>PowerPoint Presentation</vt:lpstr>
      <vt:lpstr>Use the Rule of Thirds</vt:lpstr>
      <vt:lpstr>PowerPoint Presentation</vt:lpstr>
      <vt:lpstr>Make Use of Leading Lines</vt:lpstr>
      <vt:lpstr>PowerPoint Presentation</vt:lpstr>
      <vt:lpstr>Use the Foreground, Middle Ground and Background</vt:lpstr>
      <vt:lpstr>PowerPoint Presentation</vt:lpstr>
      <vt:lpstr>Change Your Perspective</vt:lpstr>
      <vt:lpstr>Change Your Perspective</vt:lpstr>
      <vt:lpstr>PowerPoint Presentation</vt:lpstr>
      <vt:lpstr>Play with Distance</vt:lpstr>
      <vt:lpstr>PowerPoint Presentation</vt:lpstr>
      <vt:lpstr>Shoot when the Light is Right</vt:lpstr>
      <vt:lpstr>PowerPoint Presentation</vt:lpstr>
      <vt:lpstr>Add Motion</vt:lpstr>
      <vt:lpstr>PowerPoint Presentation</vt:lpstr>
      <vt:lpstr>Add Camera Accessories</vt:lpstr>
      <vt:lpstr>Add Camera Accessories</vt:lpstr>
      <vt:lpstr>PowerPoint Presentation</vt:lpstr>
      <vt:lpstr>Take a Portable Battery Pack</vt:lpstr>
      <vt:lpstr>PowerPoint Presentation</vt:lpstr>
      <vt:lpstr>Edit Your Photos</vt:lpstr>
      <vt:lpstr>Adventure photography is   probably the only field of     photography that is              exclusively shot by                participants.  Being a participant in the           adventure gives you a front row seat to the action. </vt:lpstr>
    </vt:vector>
  </TitlesOfParts>
  <Manager>Slide Members</Manager>
  <Company>YESFORM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Terry McKibben</cp:lastModifiedBy>
  <cp:revision>87</cp:revision>
  <dcterms:created xsi:type="dcterms:W3CDTF">2010-02-01T08:03:16Z</dcterms:created>
  <dcterms:modified xsi:type="dcterms:W3CDTF">2021-11-21T07:38:35Z</dcterms:modified>
  <cp:category>www.slidemembers.com</cp:category>
</cp:coreProperties>
</file>